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14" r:id="rId1"/>
  </p:sldMasterIdLst>
  <p:notesMasterIdLst>
    <p:notesMasterId r:id="rId69"/>
  </p:notesMasterIdLst>
  <p:handoutMasterIdLst>
    <p:handoutMasterId r:id="rId70"/>
  </p:handoutMasterIdLst>
  <p:sldIdLst>
    <p:sldId id="826" r:id="rId2"/>
    <p:sldId id="940" r:id="rId3"/>
    <p:sldId id="656" r:id="rId4"/>
    <p:sldId id="953" r:id="rId5"/>
    <p:sldId id="954" r:id="rId6"/>
    <p:sldId id="947" r:id="rId7"/>
    <p:sldId id="957" r:id="rId8"/>
    <p:sldId id="958" r:id="rId9"/>
    <p:sldId id="959" r:id="rId10"/>
    <p:sldId id="960" r:id="rId11"/>
    <p:sldId id="961" r:id="rId12"/>
    <p:sldId id="948" r:id="rId13"/>
    <p:sldId id="963" r:id="rId14"/>
    <p:sldId id="964" r:id="rId15"/>
    <p:sldId id="965" r:id="rId16"/>
    <p:sldId id="966" r:id="rId17"/>
    <p:sldId id="967" r:id="rId18"/>
    <p:sldId id="949" r:id="rId19"/>
    <p:sldId id="968" r:id="rId20"/>
    <p:sldId id="969" r:id="rId21"/>
    <p:sldId id="970" r:id="rId22"/>
    <p:sldId id="971" r:id="rId23"/>
    <p:sldId id="972" r:id="rId24"/>
    <p:sldId id="973" r:id="rId25"/>
    <p:sldId id="987" r:id="rId26"/>
    <p:sldId id="974" r:id="rId27"/>
    <p:sldId id="988" r:id="rId28"/>
    <p:sldId id="989" r:id="rId29"/>
    <p:sldId id="990" r:id="rId30"/>
    <p:sldId id="991" r:id="rId31"/>
    <p:sldId id="1011" r:id="rId32"/>
    <p:sldId id="950" r:id="rId33"/>
    <p:sldId id="975" r:id="rId34"/>
    <p:sldId id="976" r:id="rId35"/>
    <p:sldId id="977" r:id="rId36"/>
    <p:sldId id="978" r:id="rId37"/>
    <p:sldId id="979" r:id="rId38"/>
    <p:sldId id="980" r:id="rId39"/>
    <p:sldId id="981" r:id="rId40"/>
    <p:sldId id="982" r:id="rId41"/>
    <p:sldId id="983" r:id="rId42"/>
    <p:sldId id="984" r:id="rId43"/>
    <p:sldId id="985" r:id="rId44"/>
    <p:sldId id="986" r:id="rId45"/>
    <p:sldId id="942" r:id="rId46"/>
    <p:sldId id="943" r:id="rId47"/>
    <p:sldId id="944" r:id="rId48"/>
    <p:sldId id="945" r:id="rId49"/>
    <p:sldId id="992" r:id="rId50"/>
    <p:sldId id="946" r:id="rId51"/>
    <p:sldId id="993" r:id="rId52"/>
    <p:sldId id="994" r:id="rId53"/>
    <p:sldId id="1012" r:id="rId54"/>
    <p:sldId id="995" r:id="rId55"/>
    <p:sldId id="1009" r:id="rId56"/>
    <p:sldId id="997" r:id="rId57"/>
    <p:sldId id="998" r:id="rId58"/>
    <p:sldId id="999" r:id="rId59"/>
    <p:sldId id="1000" r:id="rId60"/>
    <p:sldId id="1010" r:id="rId61"/>
    <p:sldId id="1002" r:id="rId62"/>
    <p:sldId id="1008" r:id="rId63"/>
    <p:sldId id="1003" r:id="rId64"/>
    <p:sldId id="1004" r:id="rId65"/>
    <p:sldId id="1005" r:id="rId66"/>
    <p:sldId id="1007" r:id="rId67"/>
    <p:sldId id="842" r:id="rId68"/>
  </p:sldIdLst>
  <p:sldSz cx="9144000" cy="6858000" type="screen4x3"/>
  <p:notesSz cx="7104063" cy="10234613"/>
  <p:embeddedFontLst>
    <p:embeddedFont>
      <p:font typeface="Cambria Math" panose="02040503050406030204" pitchFamily="18" charset="0"/>
      <p:regular r:id="rId71"/>
    </p:embeddedFont>
    <p:embeddedFont>
      <p:font typeface="Tw Cen MT" panose="020B0602020104020603" pitchFamily="34" charset="0"/>
      <p:regular r:id="rId72"/>
      <p:bold r:id="rId73"/>
      <p:italic r:id="rId74"/>
      <p:boldItalic r:id="rId75"/>
    </p:embeddedFont>
    <p:embeddedFont>
      <p:font typeface="Wingdings 2" panose="05020102010507070707" pitchFamily="18" charset="2"/>
      <p:regular r:id="rId76"/>
    </p:embeddedFont>
    <p:embeddedFont>
      <p:font typeface="黑体" panose="02010609060101010101" pitchFamily="49" charset="-122"/>
      <p:regular r:id="rId77"/>
    </p:embeddedFont>
    <p:embeddedFont>
      <p:font typeface="华文新魏" panose="02010800040101010101" pitchFamily="2" charset="-122"/>
      <p:regular r:id="rId78"/>
    </p:embeddedFont>
    <p:embeddedFont>
      <p:font typeface="华文中宋" panose="02010600040101010101" pitchFamily="2" charset="-122"/>
      <p:regular r:id="rId79"/>
    </p:embeddedFont>
    <p:embeddedFont>
      <p:font typeface="微软雅黑" panose="020B0503020204020204" pitchFamily="34" charset="-122"/>
      <p:regular r:id="rId80"/>
      <p:bold r:id="rId81"/>
    </p:embeddedFont>
  </p:embeddedFontLst>
  <p:defaultTextStyle>
    <a:defPPr>
      <a:defRPr lang="zh-CN"/>
    </a:defPPr>
    <a:lvl1pPr algn="l" defTabSz="457200" rtl="0" eaLnBrk="0" fontAlgn="base" hangingPunct="0">
      <a:spcBef>
        <a:spcPct val="0"/>
      </a:spcBef>
      <a:spcAft>
        <a:spcPct val="0"/>
      </a:spcAft>
      <a:defRPr kern="1200">
        <a:solidFill>
          <a:schemeClr val="tx1"/>
        </a:solidFill>
        <a:latin typeface="Arial" charset="0"/>
        <a:ea typeface="宋体" charset="-122"/>
        <a:cs typeface="+mn-cs"/>
      </a:defRPr>
    </a:lvl1pPr>
    <a:lvl2pPr marL="457200" algn="l" defTabSz="457200" rtl="0" eaLnBrk="0" fontAlgn="base" hangingPunct="0">
      <a:spcBef>
        <a:spcPct val="0"/>
      </a:spcBef>
      <a:spcAft>
        <a:spcPct val="0"/>
      </a:spcAft>
      <a:defRPr kern="1200">
        <a:solidFill>
          <a:schemeClr val="tx1"/>
        </a:solidFill>
        <a:latin typeface="Arial" charset="0"/>
        <a:ea typeface="宋体" charset="-122"/>
        <a:cs typeface="+mn-cs"/>
      </a:defRPr>
    </a:lvl2pPr>
    <a:lvl3pPr marL="914400" algn="l" defTabSz="457200" rtl="0" eaLnBrk="0" fontAlgn="base" hangingPunct="0">
      <a:spcBef>
        <a:spcPct val="0"/>
      </a:spcBef>
      <a:spcAft>
        <a:spcPct val="0"/>
      </a:spcAft>
      <a:defRPr kern="1200">
        <a:solidFill>
          <a:schemeClr val="tx1"/>
        </a:solidFill>
        <a:latin typeface="Arial" charset="0"/>
        <a:ea typeface="宋体" charset="-122"/>
        <a:cs typeface="+mn-cs"/>
      </a:defRPr>
    </a:lvl3pPr>
    <a:lvl4pPr marL="1371600" algn="l" defTabSz="457200" rtl="0" eaLnBrk="0" fontAlgn="base" hangingPunct="0">
      <a:spcBef>
        <a:spcPct val="0"/>
      </a:spcBef>
      <a:spcAft>
        <a:spcPct val="0"/>
      </a:spcAft>
      <a:defRPr kern="1200">
        <a:solidFill>
          <a:schemeClr val="tx1"/>
        </a:solidFill>
        <a:latin typeface="Arial" charset="0"/>
        <a:ea typeface="宋体" charset="-122"/>
        <a:cs typeface="+mn-cs"/>
      </a:defRPr>
    </a:lvl4pPr>
    <a:lvl5pPr marL="1828800" algn="l" defTabSz="457200" rtl="0" eaLnBrk="0" fontAlgn="base" hangingPunct="0">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2215">
          <p15:clr>
            <a:srgbClr val="A4A3A4"/>
          </p15:clr>
        </p15:guide>
        <p15:guide id="2" pos="2880">
          <p15:clr>
            <a:srgbClr val="A4A3A4"/>
          </p15:clr>
        </p15:guide>
      </p15:sldGuideLst>
    </p:ext>
    <p:ext uri="{2D200454-40CA-4A62-9FC3-DE9A4176ACB9}">
      <p15:notesGuideLst xmlns:p15="http://schemas.microsoft.com/office/powerpoint/2012/main">
        <p15:guide id="1" orient="horz" pos="3223">
          <p15:clr>
            <a:srgbClr val="A4A3A4"/>
          </p15:clr>
        </p15:guide>
        <p15:guide id="2" pos="2237">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333CC"/>
    <a:srgbClr val="000099"/>
    <a:srgbClr val="FF99CC"/>
    <a:srgbClr val="CCFFCC"/>
    <a:srgbClr val="FFE697"/>
    <a:srgbClr val="8935CF"/>
    <a:srgbClr val="BD9975"/>
    <a:srgbClr val="1B10FC"/>
    <a:srgbClr val="D5EEF7"/>
    <a:srgbClr val="369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941" autoAdjust="0"/>
    <p:restoredTop sz="90991" autoAdjust="0"/>
  </p:normalViewPr>
  <p:slideViewPr>
    <p:cSldViewPr snapToGrid="0" snapToObjects="1">
      <p:cViewPr varScale="1">
        <p:scale>
          <a:sx n="78" d="100"/>
          <a:sy n="78" d="100"/>
        </p:scale>
        <p:origin x="1200" y="58"/>
      </p:cViewPr>
      <p:guideLst>
        <p:guide orient="horz" pos="2215"/>
        <p:guide pos="288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66" d="100"/>
        <a:sy n="66" d="100"/>
      </p:scale>
      <p:origin x="0" y="0"/>
    </p:cViewPr>
  </p:sorterViewPr>
  <p:notesViewPr>
    <p:cSldViewPr snapToGrid="0" snapToObjects="1">
      <p:cViewPr varScale="1">
        <p:scale>
          <a:sx n="48" d="100"/>
          <a:sy n="48" d="100"/>
        </p:scale>
        <p:origin x="2898" y="60"/>
      </p:cViewPr>
      <p:guideLst>
        <p:guide orient="horz" pos="3223"/>
        <p:guide pos="2237"/>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font" Target="fonts/font6.fntdata"/><Relationship Id="rId8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font" Target="fonts/font4.fntdata"/><Relationship Id="rId79" Type="http://schemas.openxmlformats.org/officeDocument/2006/relationships/font" Target="fonts/font9.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presProps" Target="presProp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77"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2.fntdata"/><Relationship Id="rId80" Type="http://schemas.openxmlformats.org/officeDocument/2006/relationships/font" Target="fonts/font10.fntdata"/><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handoutMaster" Target="handoutMasters/handoutMaster1.xml"/><Relationship Id="rId75" Type="http://schemas.openxmlformats.org/officeDocument/2006/relationships/font" Target="fonts/font5.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117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4024313" y="0"/>
            <a:ext cx="3078162" cy="511175"/>
          </a:xfrm>
          <a:prstGeom prst="rect">
            <a:avLst/>
          </a:prstGeom>
        </p:spPr>
        <p:txBody>
          <a:bodyPr vert="horz" lIns="91440" tIns="45720" rIns="91440" bIns="45720" rtlCol="0"/>
          <a:lstStyle>
            <a:lvl1pPr algn="r">
              <a:defRPr sz="1200"/>
            </a:lvl1pPr>
          </a:lstStyle>
          <a:p>
            <a:fld id="{EC8C3D9F-D0A5-4920-BECA-4AD106AB0C5B}" type="datetime1">
              <a:rPr lang="zh-CN" altLang="en-US" smtClean="0"/>
              <a:t>2021/11/2</a:t>
            </a:fld>
            <a:endParaRPr lang="zh-CN" altLang="en-US"/>
          </a:p>
        </p:txBody>
      </p:sp>
      <p:sp>
        <p:nvSpPr>
          <p:cNvPr id="4" name="页脚占位符 3"/>
          <p:cNvSpPr>
            <a:spLocks noGrp="1"/>
          </p:cNvSpPr>
          <p:nvPr>
            <p:ph type="ftr" sz="quarter" idx="2"/>
          </p:nvPr>
        </p:nvSpPr>
        <p:spPr>
          <a:xfrm>
            <a:off x="0" y="9721850"/>
            <a:ext cx="3078163" cy="511175"/>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024313" y="9721850"/>
            <a:ext cx="3078162" cy="511175"/>
          </a:xfrm>
          <a:prstGeom prst="rect">
            <a:avLst/>
          </a:prstGeom>
        </p:spPr>
        <p:txBody>
          <a:bodyPr vert="horz" lIns="91440" tIns="45720" rIns="91440" bIns="45720" rtlCol="0" anchor="b"/>
          <a:lstStyle>
            <a:lvl1pPr algn="r">
              <a:defRPr sz="1200"/>
            </a:lvl1pPr>
          </a:lstStyle>
          <a:p>
            <a:fld id="{657C22B4-6110-42E6-869B-62F9A6C65CE5}" type="slidenum">
              <a:rPr lang="zh-CN" altLang="en-US" smtClean="0"/>
              <a:pPr/>
              <a:t>‹#›</a:t>
            </a:fld>
            <a:endParaRPr lang="zh-CN" altLang="en-US"/>
          </a:p>
        </p:txBody>
      </p:sp>
    </p:spTree>
    <p:extLst>
      <p:ext uri="{BB962C8B-B14F-4D97-AF65-F5344CB8AC3E}">
        <p14:creationId xmlns:p14="http://schemas.microsoft.com/office/powerpoint/2010/main" val="400794861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jpeg>
</file>

<file path=ppt/media/image3.png>
</file>

<file path=ppt/media/image4.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页眉占位符 1"/>
          <p:cNvSpPr>
            <a:spLocks noGrp="1" noChangeArrowheads="1"/>
          </p:cNvSpPr>
          <p:nvPr>
            <p:ph type="hdr" sz="quarter" idx="4294967295"/>
          </p:nvPr>
        </p:nvSpPr>
        <p:spPr bwMode="auto">
          <a:xfrm>
            <a:off x="0" y="0"/>
            <a:ext cx="3078163" cy="511175"/>
          </a:xfrm>
          <a:prstGeom prst="rect">
            <a:avLst/>
          </a:prstGeom>
          <a:noFill/>
          <a:ln>
            <a:noFill/>
          </a:ln>
        </p:spPr>
        <p:txBody>
          <a:bodyPr vert="horz" wrap="square" lIns="99075" tIns="49538" rIns="99075" bIns="49538" numCol="1" anchor="t" anchorCtr="0" compatLnSpc="1">
            <a:prstTxWarp prst="textNoShape">
              <a:avLst/>
            </a:prstTxWarp>
          </a:bodyPr>
          <a:lstStyle>
            <a:lvl1pPr eaLnBrk="1" hangingPunct="1">
              <a:buFont typeface="Arial" panose="020B0604020202020204" pitchFamily="34" charset="0"/>
              <a:buNone/>
              <a:defRPr sz="1300">
                <a:latin typeface="Arial" panose="020B0604020202020204" pitchFamily="34" charset="0"/>
                <a:ea typeface="宋体" panose="02010600030101010101" pitchFamily="2" charset="-122"/>
              </a:defRPr>
            </a:lvl1pPr>
          </a:lstStyle>
          <a:p>
            <a:pPr>
              <a:defRPr/>
            </a:pPr>
            <a:endParaRPr lang="zh-CN" altLang="zh-CN"/>
          </a:p>
        </p:txBody>
      </p:sp>
      <p:sp>
        <p:nvSpPr>
          <p:cNvPr id="2051" name="日期占位符 2"/>
          <p:cNvSpPr>
            <a:spLocks noGrp="1" noChangeArrowheads="1"/>
          </p:cNvSpPr>
          <p:nvPr>
            <p:ph type="dt" idx="1"/>
          </p:nvPr>
        </p:nvSpPr>
        <p:spPr bwMode="auto">
          <a:xfrm>
            <a:off x="4022725" y="0"/>
            <a:ext cx="3079750" cy="511175"/>
          </a:xfrm>
          <a:prstGeom prst="rect">
            <a:avLst/>
          </a:prstGeom>
          <a:noFill/>
          <a:ln>
            <a:noFill/>
          </a:ln>
        </p:spPr>
        <p:txBody>
          <a:bodyPr vert="horz" wrap="square" lIns="99075" tIns="49538" rIns="99075" bIns="49538" numCol="1" anchor="t" anchorCtr="0" compatLnSpc="1">
            <a:prstTxWarp prst="textNoShape">
              <a:avLst/>
            </a:prstTxWarp>
          </a:bodyPr>
          <a:lstStyle>
            <a:lvl1pPr algn="r" eaLnBrk="1" hangingPunct="1">
              <a:buFont typeface="Arial" panose="020B0604020202020204" pitchFamily="34" charset="0"/>
              <a:buNone/>
              <a:defRPr>
                <a:latin typeface="Arial" panose="020B0604020202020204" pitchFamily="34" charset="0"/>
                <a:ea typeface="宋体" panose="02010600030101010101" pitchFamily="2" charset="-122"/>
              </a:defRPr>
            </a:lvl1pPr>
          </a:lstStyle>
          <a:p>
            <a:pPr>
              <a:defRPr/>
            </a:pPr>
            <a:fld id="{B662E01E-1AD3-4B02-9BDE-E94A407B85F1}" type="datetime1">
              <a:rPr lang="zh-CN" altLang="en-US" smtClean="0"/>
              <a:t>2021/11/2</a:t>
            </a:fld>
            <a:endParaRPr lang="zh-CN" altLang="en-US" sz="1300"/>
          </a:p>
        </p:txBody>
      </p:sp>
      <p:sp>
        <p:nvSpPr>
          <p:cNvPr id="58372" name="幻灯片图像占位符 3"/>
          <p:cNvSpPr>
            <a:spLocks noGrp="1" noRot="1" noChangeAspect="1" noChangeArrowheads="1"/>
          </p:cNvSpPr>
          <p:nvPr>
            <p:ph type="sldImg" idx="2"/>
          </p:nvPr>
        </p:nvSpPr>
        <p:spPr bwMode="auto">
          <a:xfrm>
            <a:off x="995363" y="768350"/>
            <a:ext cx="5113337" cy="383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备注占位符 4"/>
          <p:cNvSpPr>
            <a:spLocks noGrp="1" noRot="1" noChangeAspect="1" noChangeArrowheads="1"/>
          </p:cNvSpPr>
          <p:nvPr/>
        </p:nvSpPr>
        <p:spPr bwMode="auto">
          <a:xfrm>
            <a:off x="709613" y="4860925"/>
            <a:ext cx="5683250" cy="4605338"/>
          </a:xfrm>
          <a:prstGeom prst="rect">
            <a:avLst/>
          </a:prstGeom>
          <a:noFill/>
          <a:ln>
            <a:noFill/>
          </a:ln>
        </p:spPr>
        <p:txBody>
          <a:bodyPr lIns="99075" tIns="49538" rIns="99075" bIns="49538"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a:defRPr/>
            </a:pPr>
            <a:r>
              <a:rPr lang="zh-CN" altLang="en-US">
                <a:ea typeface="宋体" panose="02010600030101010101" pitchFamily="2" charset="-122"/>
              </a:rPr>
              <a:t>单击此处编辑母版文本样式</a:t>
            </a:r>
          </a:p>
          <a:p>
            <a:pPr>
              <a:defRPr/>
            </a:pPr>
            <a:r>
              <a:rPr lang="zh-CN" altLang="en-US">
                <a:ea typeface="宋体" panose="02010600030101010101" pitchFamily="2" charset="-122"/>
              </a:rPr>
              <a:t>二级</a:t>
            </a:r>
          </a:p>
          <a:p>
            <a:pPr>
              <a:defRPr/>
            </a:pPr>
            <a:r>
              <a:rPr lang="zh-CN" altLang="en-US">
                <a:ea typeface="宋体" panose="02010600030101010101" pitchFamily="2" charset="-122"/>
              </a:rPr>
              <a:t>三级</a:t>
            </a:r>
          </a:p>
          <a:p>
            <a:pPr>
              <a:defRPr/>
            </a:pPr>
            <a:r>
              <a:rPr lang="zh-CN" altLang="en-US">
                <a:ea typeface="宋体" panose="02010600030101010101" pitchFamily="2" charset="-122"/>
              </a:rPr>
              <a:t>四级</a:t>
            </a:r>
          </a:p>
          <a:p>
            <a:pPr>
              <a:defRPr/>
            </a:pPr>
            <a:r>
              <a:rPr lang="zh-CN" altLang="en-US">
                <a:ea typeface="宋体" panose="02010600030101010101" pitchFamily="2" charset="-122"/>
              </a:rPr>
              <a:t>五级</a:t>
            </a:r>
          </a:p>
        </p:txBody>
      </p:sp>
      <p:sp>
        <p:nvSpPr>
          <p:cNvPr id="2054" name="页脚占位符 5"/>
          <p:cNvSpPr>
            <a:spLocks noGrp="1" noChangeArrowheads="1"/>
          </p:cNvSpPr>
          <p:nvPr>
            <p:ph type="ftr" sz="quarter" idx="4"/>
          </p:nvPr>
        </p:nvSpPr>
        <p:spPr bwMode="auto">
          <a:xfrm>
            <a:off x="0" y="9720263"/>
            <a:ext cx="3078163" cy="512762"/>
          </a:xfrm>
          <a:prstGeom prst="rect">
            <a:avLst/>
          </a:prstGeom>
          <a:noFill/>
          <a:ln>
            <a:noFill/>
          </a:ln>
        </p:spPr>
        <p:txBody>
          <a:bodyPr vert="horz" wrap="square" lIns="99075" tIns="49538" rIns="99075" bIns="49538" numCol="1" anchor="b" anchorCtr="0" compatLnSpc="1">
            <a:prstTxWarp prst="textNoShape">
              <a:avLst/>
            </a:prstTxWarp>
          </a:bodyPr>
          <a:lstStyle>
            <a:lvl1pPr eaLnBrk="1" hangingPunct="1">
              <a:buFont typeface="Arial" panose="020B0604020202020204" pitchFamily="34" charset="0"/>
              <a:buNone/>
              <a:defRPr sz="1300">
                <a:latin typeface="Arial" panose="020B0604020202020204" pitchFamily="34" charset="0"/>
                <a:ea typeface="宋体" panose="02010600030101010101" pitchFamily="2" charset="-122"/>
              </a:defRPr>
            </a:lvl1pPr>
          </a:lstStyle>
          <a:p>
            <a:pPr>
              <a:defRPr/>
            </a:pPr>
            <a:endParaRPr lang="zh-CN" altLang="zh-CN"/>
          </a:p>
        </p:txBody>
      </p:sp>
      <p:sp>
        <p:nvSpPr>
          <p:cNvPr id="2055" name="幻灯片编号占位符 6"/>
          <p:cNvSpPr>
            <a:spLocks noGrp="1" noChangeArrowheads="1"/>
          </p:cNvSpPr>
          <p:nvPr>
            <p:ph type="sldNum" sz="quarter" idx="5"/>
          </p:nvPr>
        </p:nvSpPr>
        <p:spPr bwMode="auto">
          <a:xfrm>
            <a:off x="4022725" y="9720263"/>
            <a:ext cx="3079750" cy="512762"/>
          </a:xfrm>
          <a:prstGeom prst="rect">
            <a:avLst/>
          </a:prstGeom>
          <a:noFill/>
          <a:ln>
            <a:noFill/>
          </a:ln>
        </p:spPr>
        <p:txBody>
          <a:bodyPr vert="horz" wrap="square" lIns="99075" tIns="49538" rIns="99075" bIns="49538" numCol="1" anchor="b" anchorCtr="0" compatLnSpc="1">
            <a:prstTxWarp prst="textNoShape">
              <a:avLst/>
            </a:prstTxWarp>
          </a:bodyPr>
          <a:lstStyle>
            <a:lvl1pPr algn="r" eaLnBrk="1" hangingPunct="1">
              <a:buFont typeface="Arial" charset="0"/>
              <a:buNone/>
              <a:defRPr smtClean="0"/>
            </a:lvl1pPr>
          </a:lstStyle>
          <a:p>
            <a:pPr>
              <a:defRPr/>
            </a:pPr>
            <a:fld id="{97D78B0D-C5B9-4CCF-AA9D-27E9940E5644}" type="slidenum">
              <a:rPr lang="zh-CN" altLang="en-US"/>
              <a:pPr>
                <a:defRPr/>
              </a:pPr>
              <a:t>‹#›</a:t>
            </a:fld>
            <a:endParaRPr lang="zh-CN" altLang="en-US" sz="1300"/>
          </a:p>
        </p:txBody>
      </p:sp>
    </p:spTree>
    <p:extLst>
      <p:ext uri="{BB962C8B-B14F-4D97-AF65-F5344CB8AC3E}">
        <p14:creationId xmlns:p14="http://schemas.microsoft.com/office/powerpoint/2010/main" val="495302404"/>
      </p:ext>
    </p:extLst>
  </p:cSld>
  <p:clrMap bg1="lt1" tx1="dk1" bg2="lt2" tx2="dk2" accent1="accent1" accent2="accent2" accent3="accent3" accent4="accent4" accent5="accent5" accent6="accent6" hlink="hlink" folHlink="folHlink"/>
  <p:hf hdr="0" ftr="0" dt="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860925"/>
            <a:ext cx="5683250" cy="4605338"/>
          </a:xfrm>
          <a:prstGeom prst="rect">
            <a:avLst/>
          </a:prstGeom>
        </p:spPr>
        <p:txBody>
          <a:bodyPr>
            <a:normAutofit/>
          </a:bodyPr>
          <a:lstStyle/>
          <a:p>
            <a:endParaRPr lang="zh-CN" altLang="en-US" sz="2000" kern="1200" dirty="0">
              <a:solidFill>
                <a:srgbClr val="F9F9F9"/>
              </a:solidFill>
              <a:latin typeface="Tw Cen MT"/>
              <a:ea typeface="宋体" charset="-122"/>
              <a:cs typeface="+mn-cs"/>
              <a:sym typeface="Tw Cen MT"/>
            </a:endParaRPr>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1</a:t>
            </a:fld>
            <a:endParaRPr lang="zh-CN" altLang="en-US" sz="1300"/>
          </a:p>
        </p:txBody>
      </p:sp>
    </p:spTree>
    <p:extLst>
      <p:ext uri="{BB962C8B-B14F-4D97-AF65-F5344CB8AC3E}">
        <p14:creationId xmlns:p14="http://schemas.microsoft.com/office/powerpoint/2010/main" val="20773986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0407" y="4861441"/>
            <a:ext cx="5683250" cy="4605576"/>
          </a:xfrm>
          <a:prstGeom prst="rect">
            <a:avLst/>
          </a:prstGeom>
        </p:spPr>
        <p:txBody>
          <a:bodyPr lIns="99075" tIns="49538" rIns="99075" bIns="49538">
            <a:normAutofit/>
          </a:bodyPr>
          <a:lstStyle/>
          <a:p>
            <a:endParaRPr lang="zh-CN" altLang="en-US" dirty="0"/>
          </a:p>
        </p:txBody>
      </p:sp>
      <p:sp>
        <p:nvSpPr>
          <p:cNvPr id="4" name="灯片编号占位符 3"/>
          <p:cNvSpPr>
            <a:spLocks noGrp="1"/>
          </p:cNvSpPr>
          <p:nvPr>
            <p:ph type="sldNum" sz="quarter" idx="10"/>
          </p:nvPr>
        </p:nvSpPr>
        <p:spPr/>
        <p:txBody>
          <a:bodyPr/>
          <a:lstStyle/>
          <a:p>
            <a:fld id="{83D9780C-AFBC-4539-B6C5-A1462A4D3D28}" type="slidenum">
              <a:rPr lang="zh-CN" altLang="en-US" smtClean="0">
                <a:solidFill>
                  <a:prstClr val="black"/>
                </a:solidFill>
              </a:rPr>
              <a:pPr/>
              <a:t>67</a:t>
            </a:fld>
            <a:endParaRPr lang="zh-CN" altLang="en-US">
              <a:solidFill>
                <a:prstClr val="black"/>
              </a:solidFill>
            </a:endParaRPr>
          </a:p>
        </p:txBody>
      </p:sp>
    </p:spTree>
    <p:extLst>
      <p:ext uri="{BB962C8B-B14F-4D97-AF65-F5344CB8AC3E}">
        <p14:creationId xmlns:p14="http://schemas.microsoft.com/office/powerpoint/2010/main" val="283599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3</a:t>
            </a:fld>
            <a:endParaRPr lang="zh-CN" altLang="en-US" sz="1300"/>
          </a:p>
        </p:txBody>
      </p:sp>
    </p:spTree>
    <p:extLst>
      <p:ext uri="{BB962C8B-B14F-4D97-AF65-F5344CB8AC3E}">
        <p14:creationId xmlns:p14="http://schemas.microsoft.com/office/powerpoint/2010/main" val="3993815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6</a:t>
            </a:fld>
            <a:endParaRPr lang="zh-CN" altLang="en-US" sz="1300"/>
          </a:p>
        </p:txBody>
      </p:sp>
    </p:spTree>
    <p:extLst>
      <p:ext uri="{BB962C8B-B14F-4D97-AF65-F5344CB8AC3E}">
        <p14:creationId xmlns:p14="http://schemas.microsoft.com/office/powerpoint/2010/main" val="1223660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12</a:t>
            </a:fld>
            <a:endParaRPr lang="zh-CN" altLang="en-US" sz="1300"/>
          </a:p>
        </p:txBody>
      </p:sp>
    </p:spTree>
    <p:extLst>
      <p:ext uri="{BB962C8B-B14F-4D97-AF65-F5344CB8AC3E}">
        <p14:creationId xmlns:p14="http://schemas.microsoft.com/office/powerpoint/2010/main" val="1614160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18</a:t>
            </a:fld>
            <a:endParaRPr lang="zh-CN" altLang="en-US" sz="1300"/>
          </a:p>
        </p:txBody>
      </p:sp>
    </p:spTree>
    <p:extLst>
      <p:ext uri="{BB962C8B-B14F-4D97-AF65-F5344CB8AC3E}">
        <p14:creationId xmlns:p14="http://schemas.microsoft.com/office/powerpoint/2010/main" val="3461947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32</a:t>
            </a:fld>
            <a:endParaRPr lang="zh-CN" altLang="en-US" sz="1300"/>
          </a:p>
        </p:txBody>
      </p:sp>
    </p:spTree>
    <p:extLst>
      <p:ext uri="{BB962C8B-B14F-4D97-AF65-F5344CB8AC3E}">
        <p14:creationId xmlns:p14="http://schemas.microsoft.com/office/powerpoint/2010/main" val="30934350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52</a:t>
            </a:fld>
            <a:endParaRPr lang="zh-CN" altLang="en-US" sz="1300"/>
          </a:p>
        </p:txBody>
      </p:sp>
    </p:spTree>
    <p:extLst>
      <p:ext uri="{BB962C8B-B14F-4D97-AF65-F5344CB8AC3E}">
        <p14:creationId xmlns:p14="http://schemas.microsoft.com/office/powerpoint/2010/main" val="26548352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53</a:t>
            </a:fld>
            <a:endParaRPr lang="zh-CN" altLang="en-US" sz="1300"/>
          </a:p>
        </p:txBody>
      </p:sp>
    </p:spTree>
    <p:extLst>
      <p:ext uri="{BB962C8B-B14F-4D97-AF65-F5344CB8AC3E}">
        <p14:creationId xmlns:p14="http://schemas.microsoft.com/office/powerpoint/2010/main" val="20712391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55</a:t>
            </a:fld>
            <a:endParaRPr lang="zh-CN" altLang="en-US" sz="1300"/>
          </a:p>
        </p:txBody>
      </p:sp>
    </p:spTree>
    <p:extLst>
      <p:ext uri="{BB962C8B-B14F-4D97-AF65-F5344CB8AC3E}">
        <p14:creationId xmlns:p14="http://schemas.microsoft.com/office/powerpoint/2010/main" val="3164481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143000" y="3602038"/>
            <a:ext cx="6858000" cy="1655762"/>
          </a:xfrm>
        </p:spPr>
        <p:txBody>
          <a:bodyPr/>
          <a:lstStyle>
            <a:lvl1pPr marL="0" indent="0" algn="ctr">
              <a:buNone/>
              <a:defRPr sz="2400">
                <a:latin typeface="华文中宋" panose="02010600040101010101" pitchFamily="2" charset="-122"/>
                <a:ea typeface="华文中宋" panose="0201060004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6" name="标题 5"/>
          <p:cNvSpPr>
            <a:spLocks noGrp="1"/>
          </p:cNvSpPr>
          <p:nvPr>
            <p:ph type="title"/>
          </p:nvPr>
        </p:nvSpPr>
        <p:spPr/>
        <p:txBody>
          <a:bodyPr/>
          <a:lstStyle>
            <a:lvl1pPr>
              <a:defRPr sz="4000">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Tree>
    <p:extLst>
      <p:ext uri="{BB962C8B-B14F-4D97-AF65-F5344CB8AC3E}">
        <p14:creationId xmlns:p14="http://schemas.microsoft.com/office/powerpoint/2010/main" val="3219062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00144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27825" y="228600"/>
            <a:ext cx="2038350" cy="58975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28600"/>
            <a:ext cx="5965825" cy="58975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75867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59026"/>
            <a:ext cx="8153400" cy="887896"/>
          </a:xfrm>
        </p:spPr>
        <p:txBody>
          <a:bodyPr/>
          <a:lstStyle/>
          <a:p>
            <a:r>
              <a:rPr lang="zh-CN" altLang="en-US" dirty="0"/>
              <a:t>单击此处编辑母版标题样式</a:t>
            </a:r>
          </a:p>
        </p:txBody>
      </p:sp>
      <p:sp>
        <p:nvSpPr>
          <p:cNvPr id="3" name="文本占位符 2"/>
          <p:cNvSpPr>
            <a:spLocks noGrp="1"/>
          </p:cNvSpPr>
          <p:nvPr>
            <p:ph type="body" sz="half" idx="1"/>
          </p:nvPr>
        </p:nvSpPr>
        <p:spPr>
          <a:xfrm>
            <a:off x="612775" y="1484243"/>
            <a:ext cx="4000500" cy="483704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765675" y="1484243"/>
            <a:ext cx="4000500" cy="483704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918359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249891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dirty="0"/>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p>
        </p:txBody>
      </p:sp>
    </p:spTree>
    <p:extLst>
      <p:ext uri="{BB962C8B-B14F-4D97-AF65-F5344CB8AC3E}">
        <p14:creationId xmlns:p14="http://schemas.microsoft.com/office/powerpoint/2010/main" val="1452307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12775" y="1484243"/>
            <a:ext cx="4000500" cy="4810539"/>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4765675" y="1484243"/>
            <a:ext cx="4000500" cy="48105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178999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668545"/>
          </a:xfrm>
        </p:spPr>
        <p:txBody>
          <a:bodyPr/>
          <a:lstStyle/>
          <a:p>
            <a:r>
              <a:rPr lang="zh-CN" altLang="en-US"/>
              <a:t>单击此处编辑母版标题样式</a:t>
            </a:r>
          </a:p>
        </p:txBody>
      </p:sp>
      <p:sp>
        <p:nvSpPr>
          <p:cNvPr id="3" name="文本占位符 2"/>
          <p:cNvSpPr>
            <a:spLocks noGrp="1"/>
          </p:cNvSpPr>
          <p:nvPr>
            <p:ph type="body" idx="1"/>
          </p:nvPr>
        </p:nvSpPr>
        <p:spPr>
          <a:xfrm>
            <a:off x="630238" y="1469131"/>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30238" y="2293042"/>
            <a:ext cx="3868737" cy="396198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29150" y="1469131"/>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29150" y="2293042"/>
            <a:ext cx="3887788" cy="396198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788652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3793555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9570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extLst>
      <p:ext uri="{BB962C8B-B14F-4D97-AF65-F5344CB8AC3E}">
        <p14:creationId xmlns:p14="http://schemas.microsoft.com/office/powerpoint/2010/main" val="1850324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sym typeface="Tw Cen MT" panose="020B0602020104020603" pitchFamily="34" charset="0"/>
            </a:endParaRP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extLst>
      <p:ext uri="{BB962C8B-B14F-4D97-AF65-F5344CB8AC3E}">
        <p14:creationId xmlns:p14="http://schemas.microsoft.com/office/powerpoint/2010/main" val="1604088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026" name="Title Placeholder 21"/>
          <p:cNvSpPr>
            <a:spLocks noGrp="1" noChangeArrowheads="1"/>
          </p:cNvSpPr>
          <p:nvPr>
            <p:ph type="title" idx="4294967295"/>
          </p:nvPr>
        </p:nvSpPr>
        <p:spPr bwMode="auto">
          <a:xfrm>
            <a:off x="609600" y="228600"/>
            <a:ext cx="8153400" cy="7127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zh-CN" dirty="0">
                <a:sym typeface="Tw Cen MT"/>
              </a:rPr>
              <a:t>单击此处编辑母版标题样式</a:t>
            </a:r>
          </a:p>
        </p:txBody>
      </p:sp>
      <p:sp>
        <p:nvSpPr>
          <p:cNvPr id="1027" name="Text Placeholder 12"/>
          <p:cNvSpPr>
            <a:spLocks noGrp="1" noChangeArrowheads="1"/>
          </p:cNvSpPr>
          <p:nvPr>
            <p:ph type="body" idx="1"/>
          </p:nvPr>
        </p:nvSpPr>
        <p:spPr bwMode="auto">
          <a:xfrm>
            <a:off x="612775" y="1341438"/>
            <a:ext cx="8153400" cy="4784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zh-CN" dirty="0">
                <a:sym typeface="Tw Cen MT"/>
              </a:rPr>
              <a:t>单击此处编辑母版文本样式</a:t>
            </a:r>
          </a:p>
          <a:p>
            <a:pPr lvl="1"/>
            <a:r>
              <a:rPr lang="zh-CN" altLang="zh-CN" dirty="0">
                <a:sym typeface="Tw Cen MT"/>
              </a:rPr>
              <a:t>二级</a:t>
            </a:r>
          </a:p>
          <a:p>
            <a:pPr lvl="2"/>
            <a:r>
              <a:rPr lang="zh-CN" altLang="zh-CN" dirty="0">
                <a:sym typeface="Tw Cen MT"/>
              </a:rPr>
              <a:t>三级</a:t>
            </a:r>
          </a:p>
          <a:p>
            <a:pPr lvl="3"/>
            <a:r>
              <a:rPr lang="zh-CN" altLang="zh-CN" dirty="0">
                <a:sym typeface="Tw Cen MT"/>
              </a:rPr>
              <a:t>四级</a:t>
            </a:r>
          </a:p>
          <a:p>
            <a:pPr lvl="4"/>
            <a:r>
              <a:rPr lang="zh-CN" altLang="zh-CN" dirty="0">
                <a:sym typeface="Tw Cen MT"/>
              </a:rPr>
              <a:t>五级</a:t>
            </a:r>
          </a:p>
        </p:txBody>
      </p:sp>
      <p:sp>
        <p:nvSpPr>
          <p:cNvPr id="1029" name="Rectangle 7"/>
          <p:cNvSpPr>
            <a:spLocks noChangeArrowheads="1"/>
          </p:cNvSpPr>
          <p:nvPr userDrawn="1"/>
        </p:nvSpPr>
        <p:spPr bwMode="auto">
          <a:xfrm>
            <a:off x="0" y="1027113"/>
            <a:ext cx="533400" cy="228600"/>
          </a:xfrm>
          <a:prstGeom prst="rect">
            <a:avLst/>
          </a:prstGeom>
          <a:solidFill>
            <a:schemeClr val="accent2"/>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0" name="Rectangle 8"/>
          <p:cNvSpPr>
            <a:spLocks noChangeArrowheads="1"/>
          </p:cNvSpPr>
          <p:nvPr/>
        </p:nvSpPr>
        <p:spPr bwMode="auto">
          <a:xfrm>
            <a:off x="590550" y="1027113"/>
            <a:ext cx="8553450" cy="228600"/>
          </a:xfrm>
          <a:prstGeom prst="rect">
            <a:avLst/>
          </a:prstGeom>
          <a:solidFill>
            <a:schemeClr val="accent1"/>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3" name="Rectangle 10"/>
          <p:cNvSpPr>
            <a:spLocks noChangeArrowheads="1"/>
          </p:cNvSpPr>
          <p:nvPr/>
        </p:nvSpPr>
        <p:spPr bwMode="auto">
          <a:xfrm>
            <a:off x="0" y="6508750"/>
            <a:ext cx="2994025" cy="319088"/>
          </a:xfrm>
          <a:prstGeom prst="rect">
            <a:avLst/>
          </a:prstGeom>
          <a:solidFill>
            <a:schemeClr val="accent2"/>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4" name="Rectangle 11"/>
          <p:cNvSpPr>
            <a:spLocks noChangeArrowheads="1"/>
          </p:cNvSpPr>
          <p:nvPr/>
        </p:nvSpPr>
        <p:spPr bwMode="auto">
          <a:xfrm>
            <a:off x="3067050" y="6508750"/>
            <a:ext cx="2962275" cy="320675"/>
          </a:xfrm>
          <a:prstGeom prst="rect">
            <a:avLst/>
          </a:prstGeom>
          <a:solidFill>
            <a:schemeClr val="accent1"/>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rPr>
              <a:t>计算机与信息安全学院</a:t>
            </a:r>
            <a:endParaRPr lang="zh-CN" altLang="zh-CN" sz="1600" dirty="0">
              <a:solidFill>
                <a:srgbClr val="FFFFFF"/>
              </a:solidFill>
              <a:sym typeface="Arial" panose="020B0604020202020204" pitchFamily="34" charset="0"/>
            </a:endParaRPr>
          </a:p>
        </p:txBody>
      </p:sp>
      <p:sp>
        <p:nvSpPr>
          <p:cNvPr id="1035" name="Subtitle 8"/>
          <p:cNvSpPr>
            <a:spLocks noChangeArrowheads="1"/>
          </p:cNvSpPr>
          <p:nvPr/>
        </p:nvSpPr>
        <p:spPr bwMode="auto">
          <a:xfrm>
            <a:off x="3068638" y="6508750"/>
            <a:ext cx="2962275"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sz="1600" dirty="0">
              <a:solidFill>
                <a:srgbClr val="555555"/>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036" name="Rectangle 11"/>
          <p:cNvSpPr>
            <a:spLocks noChangeArrowheads="1"/>
          </p:cNvSpPr>
          <p:nvPr/>
        </p:nvSpPr>
        <p:spPr bwMode="auto">
          <a:xfrm>
            <a:off x="6097588" y="6508750"/>
            <a:ext cx="3043237" cy="320675"/>
          </a:xfrm>
          <a:prstGeom prst="rect">
            <a:avLst/>
          </a:prstGeom>
          <a:solidFill>
            <a:srgbClr val="B29C93"/>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7" name="Subtitle 8"/>
          <p:cNvSpPr>
            <a:spLocks noChangeArrowheads="1"/>
          </p:cNvSpPr>
          <p:nvPr userDrawn="1"/>
        </p:nvSpPr>
        <p:spPr bwMode="auto">
          <a:xfrm>
            <a:off x="6099175" y="6508750"/>
            <a:ext cx="3043238"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rPr>
              <a:t>软件工程</a:t>
            </a:r>
            <a:endParaRPr lang="zh-CN" altLang="zh-CN"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038" name="Subtitle 8"/>
          <p:cNvSpPr>
            <a:spLocks noChangeArrowheads="1"/>
          </p:cNvSpPr>
          <p:nvPr/>
        </p:nvSpPr>
        <p:spPr bwMode="auto">
          <a:xfrm>
            <a:off x="0" y="6508750"/>
            <a:ext cx="2994025"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9F9F9"/>
                </a:solidFill>
                <a:latin typeface="Tw Cen MT" panose="020B0602020104020603" pitchFamily="34" charset="0"/>
                <a:ea typeface="华文仿宋" panose="02010600040101010101" pitchFamily="2" charset="-122"/>
                <a:sym typeface="华文仿宋" panose="02010600040101010101" pitchFamily="2" charset="-122"/>
              </a:rPr>
              <a:t>桂林电子科技</a:t>
            </a:r>
            <a:r>
              <a:rPr lang="zh-CN" altLang="zh-CN" sz="1600" dirty="0">
                <a:solidFill>
                  <a:srgbClr val="F9F9F9"/>
                </a:solidFill>
                <a:latin typeface="Tw Cen MT" panose="020B0602020104020603" pitchFamily="34" charset="0"/>
                <a:ea typeface="华文仿宋" panose="02010600040101010101" pitchFamily="2" charset="-122"/>
                <a:sym typeface="华文仿宋" panose="02010600040101010101" pitchFamily="2" charset="-122"/>
              </a:rPr>
              <a:t>大学</a:t>
            </a:r>
          </a:p>
          <a:p>
            <a:pPr algn="ctr" eaLnBrk="1" hangingPunct="1">
              <a:defRPr/>
            </a:pPr>
            <a:endPar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4" name="文本框 13"/>
          <p:cNvSpPr txBox="1"/>
          <p:nvPr userDrawn="1"/>
        </p:nvSpPr>
        <p:spPr>
          <a:xfrm>
            <a:off x="53788" y="968282"/>
            <a:ext cx="436338" cy="338554"/>
          </a:xfrm>
          <a:prstGeom prst="rect">
            <a:avLst/>
          </a:prstGeom>
          <a:noFill/>
        </p:spPr>
        <p:txBody>
          <a:bodyPr wrap="none" rtlCol="0">
            <a:spAutoFit/>
          </a:bodyPr>
          <a:lstStyle/>
          <a:p>
            <a:fld id="{AE5FC7BA-3490-42F5-AB11-D54952D85A48}" type="slidenum">
              <a:rPr lang="zh-CN" altLang="en-US" sz="1600" smtClean="0">
                <a:solidFill>
                  <a:schemeClr val="bg1"/>
                </a:solidFill>
              </a:rPr>
              <a:t>‹#›</a:t>
            </a:fld>
            <a:endParaRPr lang="zh-CN" altLang="en-US" sz="1600" dirty="0">
              <a:solidFill>
                <a:schemeClr val="bg1"/>
              </a:solidFill>
            </a:endParaRPr>
          </a:p>
        </p:txBody>
      </p:sp>
    </p:spTree>
    <p:extLst>
      <p:ext uri="{BB962C8B-B14F-4D97-AF65-F5344CB8AC3E}">
        <p14:creationId xmlns:p14="http://schemas.microsoft.com/office/powerpoint/2010/main" val="153132384"/>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Lst>
  <p:hf sldNum="0" hdr="0" ftr="0" dt="0"/>
  <p:txStyles>
    <p:titleStyle>
      <a:lvl1pPr algn="l" rtl="0" eaLnBrk="0" fontAlgn="base" hangingPunct="0">
        <a:spcBef>
          <a:spcPct val="0"/>
        </a:spcBef>
        <a:spcAft>
          <a:spcPct val="0"/>
        </a:spcAft>
        <a:defRPr sz="4000" kern="1200">
          <a:solidFill>
            <a:schemeClr val="tx2"/>
          </a:solidFill>
          <a:latin typeface="华文新魏" panose="02010800040101010101" pitchFamily="2" charset="-122"/>
          <a:ea typeface="华文新魏" panose="02010800040101010101" pitchFamily="2" charset="-122"/>
          <a:cs typeface="+mj-cs"/>
          <a:sym typeface="Tw Cen MT"/>
        </a:defRPr>
      </a:lvl1pPr>
      <a:lvl2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2pPr>
      <a:lvl3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3pPr>
      <a:lvl4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4pPr>
      <a:lvl5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5pPr>
      <a:lvl6pPr marL="4572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6pPr>
      <a:lvl7pPr marL="9144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7pPr>
      <a:lvl8pPr marL="13716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8pPr>
      <a:lvl9pPr marL="18288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9pPr>
    </p:titleStyle>
    <p:body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9"/>
          <p:cNvSpPr>
            <a:spLocks noChangeArrowheads="1"/>
          </p:cNvSpPr>
          <p:nvPr/>
        </p:nvSpPr>
        <p:spPr bwMode="auto">
          <a:xfrm>
            <a:off x="0" y="5970588"/>
            <a:ext cx="9144000" cy="887412"/>
          </a:xfrm>
          <a:prstGeom prst="rect">
            <a:avLst/>
          </a:prstGeom>
          <a:solidFill>
            <a:srgbClr val="FFFFFF"/>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87" name="Rectangle 10"/>
          <p:cNvSpPr>
            <a:spLocks noChangeArrowheads="1"/>
          </p:cNvSpPr>
          <p:nvPr/>
        </p:nvSpPr>
        <p:spPr bwMode="auto">
          <a:xfrm>
            <a:off x="0" y="6048375"/>
            <a:ext cx="2994025" cy="712788"/>
          </a:xfrm>
          <a:prstGeom prst="rect">
            <a:avLst/>
          </a:prstGeom>
          <a:solidFill>
            <a:schemeClr val="accent2"/>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88" name="Rectangle 11"/>
          <p:cNvSpPr>
            <a:spLocks noChangeArrowheads="1"/>
          </p:cNvSpPr>
          <p:nvPr/>
        </p:nvSpPr>
        <p:spPr bwMode="auto">
          <a:xfrm>
            <a:off x="3067050" y="6048375"/>
            <a:ext cx="2962275" cy="714375"/>
          </a:xfrm>
          <a:prstGeom prst="rect">
            <a:avLst/>
          </a:prstGeom>
          <a:solidFill>
            <a:schemeClr val="accent1"/>
          </a:solidFill>
          <a:ln w="9525">
            <a:noFill/>
            <a:miter lim="800000"/>
            <a:headEnd/>
            <a:tailEnd/>
          </a:ln>
        </p:spPr>
        <p:txBody>
          <a:bodyPr anchor="ctr"/>
          <a:lstStyle/>
          <a:p>
            <a:pPr algn="ctr" eaLnBrk="1" hangingPunct="1"/>
            <a:r>
              <a:rPr lang="zh-CN" altLang="en-US" sz="2000" dirty="0">
                <a:solidFill>
                  <a:srgbClr val="F9F9F9"/>
                </a:solidFill>
                <a:latin typeface="Tw Cen MT"/>
                <a:sym typeface="Tw Cen MT"/>
              </a:rPr>
              <a:t>计算机与信息安全学院</a:t>
            </a:r>
            <a:endParaRPr lang="zh-CN" altLang="zh-CN" sz="2000" dirty="0">
              <a:solidFill>
                <a:srgbClr val="F9F9F9"/>
              </a:solidFill>
              <a:latin typeface="Tw Cen MT"/>
              <a:sym typeface="Arial" charset="0"/>
            </a:endParaRPr>
          </a:p>
        </p:txBody>
      </p:sp>
      <p:sp>
        <p:nvSpPr>
          <p:cNvPr id="16389" name="Rectangle 11"/>
          <p:cNvSpPr>
            <a:spLocks noChangeArrowheads="1"/>
          </p:cNvSpPr>
          <p:nvPr/>
        </p:nvSpPr>
        <p:spPr bwMode="auto">
          <a:xfrm>
            <a:off x="6097588" y="6048375"/>
            <a:ext cx="3043237" cy="714375"/>
          </a:xfrm>
          <a:prstGeom prst="rect">
            <a:avLst/>
          </a:prstGeom>
          <a:solidFill>
            <a:srgbClr val="B29C93"/>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90" name="Subtitle 8"/>
          <p:cNvSpPr>
            <a:spLocks noChangeArrowheads="1"/>
          </p:cNvSpPr>
          <p:nvPr/>
        </p:nvSpPr>
        <p:spPr bwMode="auto">
          <a:xfrm>
            <a:off x="6099175" y="6048375"/>
            <a:ext cx="304482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buFont typeface="Wingdings" pitchFamily="2" charset="2"/>
              <a:buNone/>
            </a:pPr>
            <a:r>
              <a:rPr lang="zh-CN" altLang="en-US" sz="2000">
                <a:solidFill>
                  <a:srgbClr val="F9F9F9"/>
                </a:solidFill>
                <a:latin typeface="Tw Cen MT"/>
                <a:sym typeface="Tw Cen MT"/>
              </a:rPr>
              <a:t>软件工程</a:t>
            </a:r>
            <a:endParaRPr lang="zh-CN" altLang="zh-CN" sz="2000" dirty="0">
              <a:solidFill>
                <a:srgbClr val="F9F9F9"/>
              </a:solidFill>
              <a:latin typeface="Tw Cen MT"/>
              <a:sym typeface="Tw Cen MT"/>
            </a:endParaRPr>
          </a:p>
        </p:txBody>
      </p:sp>
      <p:sp>
        <p:nvSpPr>
          <p:cNvPr id="16392" name="副标题 2"/>
          <p:cNvSpPr>
            <a:spLocks noGrp="1" noChangeArrowheads="1"/>
          </p:cNvSpPr>
          <p:nvPr>
            <p:ph type="subTitle" idx="1"/>
          </p:nvPr>
        </p:nvSpPr>
        <p:spPr>
          <a:xfrm>
            <a:off x="0" y="17463"/>
            <a:ext cx="9144000" cy="1997317"/>
          </a:xfrm>
          <a:solidFill>
            <a:schemeClr val="accent1"/>
          </a:solidFill>
        </p:spPr>
        <p:txBody>
          <a:bodyPr anchor="ctr"/>
          <a:lstStyle/>
          <a:p>
            <a:pPr eaLnBrk="1" hangingPunct="1"/>
            <a:r>
              <a:rPr lang="zh-CN" altLang="en-US" sz="3600" dirty="0">
                <a:solidFill>
                  <a:schemeClr val="bg1"/>
                </a:solidFill>
                <a:latin typeface="Times New Roman" pitchFamily="18" charset="0"/>
                <a:ea typeface="华文中宋" pitchFamily="2" charset="-122"/>
                <a:sym typeface="Times New Roman" pitchFamily="18" charset="0"/>
              </a:rPr>
              <a:t>数据结构与算法</a:t>
            </a:r>
          </a:p>
        </p:txBody>
      </p:sp>
      <p:sp>
        <p:nvSpPr>
          <p:cNvPr id="16393" name="Rectangle 4"/>
          <p:cNvSpPr>
            <a:spLocks noChangeArrowheads="1"/>
          </p:cNvSpPr>
          <p:nvPr/>
        </p:nvSpPr>
        <p:spPr bwMode="auto">
          <a:xfrm>
            <a:off x="323850" y="301625"/>
            <a:ext cx="8339138" cy="1476375"/>
          </a:xfrm>
          <a:prstGeom prst="rect">
            <a:avLst/>
          </a:prstGeom>
          <a:noFill/>
          <a:ln w="9525">
            <a:noFill/>
            <a:miter lim="800000"/>
            <a:headEnd/>
            <a:tailEnd/>
          </a:ln>
        </p:spPr>
        <p:txBody>
          <a:bodyPr anchor="ctr"/>
          <a:lstStyle/>
          <a:p>
            <a:pPr algn="ctr">
              <a:buFont typeface="Arial" charset="0"/>
              <a:buNone/>
            </a:pPr>
            <a:endParaRPr lang="zh-CN" altLang="zh-CN" sz="3600">
              <a:solidFill>
                <a:srgbClr val="555555"/>
              </a:solidFill>
              <a:latin typeface="Times New Roman" pitchFamily="18" charset="0"/>
              <a:ea typeface="华文中宋" pitchFamily="2" charset="-122"/>
              <a:sym typeface="Times New Roman" pitchFamily="18" charset="0"/>
            </a:endParaRPr>
          </a:p>
        </p:txBody>
      </p:sp>
      <p:sp>
        <p:nvSpPr>
          <p:cNvPr id="16394" name="文本框 1"/>
          <p:cNvSpPr>
            <a:spLocks noChangeArrowheads="1"/>
          </p:cNvSpPr>
          <p:nvPr/>
        </p:nvSpPr>
        <p:spPr bwMode="auto">
          <a:xfrm>
            <a:off x="647700" y="2742982"/>
            <a:ext cx="8015288" cy="1263650"/>
          </a:xfrm>
          <a:prstGeom prst="rect">
            <a:avLst/>
          </a:prstGeom>
          <a:noFill/>
          <a:ln w="9525">
            <a:noFill/>
            <a:miter lim="800000"/>
            <a:headEnd/>
            <a:tailEnd/>
          </a:ln>
        </p:spPr>
        <p:txBody>
          <a:bodyPr lIns="0" tIns="0" rIns="0" bIns="0" anchor="ctr"/>
          <a:lstStyle/>
          <a:p>
            <a:pPr algn="ctr" eaLnBrk="1" hangingPunct="1">
              <a:buFont typeface="Arial" charset="0"/>
              <a:buNone/>
            </a:pPr>
            <a:r>
              <a:rPr lang="zh-CN" altLang="en-US" sz="4400" b="1" dirty="0">
                <a:solidFill>
                  <a:srgbClr val="555555"/>
                </a:solidFill>
                <a:latin typeface="微软雅黑" pitchFamily="34" charset="-122"/>
                <a:ea typeface="微软雅黑" pitchFamily="34" charset="-122"/>
                <a:sym typeface="华文仿宋" pitchFamily="2" charset="-122"/>
              </a:rPr>
              <a:t>第</a:t>
            </a:r>
            <a:r>
              <a:rPr lang="en-US" altLang="zh-CN" sz="4400" b="1" dirty="0">
                <a:solidFill>
                  <a:srgbClr val="555555"/>
                </a:solidFill>
                <a:latin typeface="微软雅黑" pitchFamily="34" charset="-122"/>
                <a:ea typeface="微软雅黑" pitchFamily="34" charset="-122"/>
                <a:sym typeface="华文仿宋" pitchFamily="2" charset="-122"/>
              </a:rPr>
              <a:t>7</a:t>
            </a:r>
            <a:r>
              <a:rPr lang="zh-CN" altLang="en-US" sz="4400" b="1" dirty="0">
                <a:solidFill>
                  <a:srgbClr val="555555"/>
                </a:solidFill>
                <a:latin typeface="微软雅黑" pitchFamily="34" charset="-122"/>
                <a:ea typeface="微软雅黑" pitchFamily="34" charset="-122"/>
                <a:sym typeface="华文仿宋" pitchFamily="2" charset="-122"/>
              </a:rPr>
              <a:t>章   集合与字典</a:t>
            </a:r>
          </a:p>
        </p:txBody>
      </p:sp>
      <p:sp>
        <p:nvSpPr>
          <p:cNvPr id="16395" name="Subtitle 8"/>
          <p:cNvSpPr>
            <a:spLocks noChangeArrowheads="1"/>
          </p:cNvSpPr>
          <p:nvPr/>
        </p:nvSpPr>
        <p:spPr bwMode="auto">
          <a:xfrm>
            <a:off x="3067050" y="6049963"/>
            <a:ext cx="296227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buFont typeface="Wingdings" pitchFamily="2" charset="2"/>
              <a:buNone/>
            </a:pPr>
            <a:endParaRPr lang="zh-CN" altLang="en-US" sz="2000">
              <a:solidFill>
                <a:srgbClr val="F9F9F9"/>
              </a:solidFill>
              <a:latin typeface="Tw Cen MT"/>
              <a:sym typeface="Tw Cen MT"/>
            </a:endParaRPr>
          </a:p>
        </p:txBody>
      </p:sp>
      <p:sp>
        <p:nvSpPr>
          <p:cNvPr id="16396" name="Text Box 9"/>
          <p:cNvSpPr>
            <a:spLocks noChangeArrowheads="1"/>
          </p:cNvSpPr>
          <p:nvPr/>
        </p:nvSpPr>
        <p:spPr bwMode="auto">
          <a:xfrm>
            <a:off x="2692400" y="4461083"/>
            <a:ext cx="3622675" cy="830997"/>
          </a:xfrm>
          <a:prstGeom prst="rect">
            <a:avLst/>
          </a:prstGeom>
          <a:noFill/>
          <a:ln w="9525">
            <a:noFill/>
            <a:miter lim="800000"/>
            <a:headEnd/>
            <a:tailEnd/>
          </a:ln>
        </p:spPr>
        <p:txBody>
          <a:bodyPr>
            <a:spAutoFit/>
          </a:bodyPr>
          <a:lstStyle/>
          <a:p>
            <a:pPr algn="ctr" eaLnBrk="1" hangingPunct="1">
              <a:buFont typeface="Arial" charset="0"/>
              <a:buNone/>
            </a:pPr>
            <a:r>
              <a:rPr lang="zh-CN" altLang="en-US" sz="4800" dirty="0">
                <a:solidFill>
                  <a:srgbClr val="555555"/>
                </a:solidFill>
                <a:latin typeface="华文新魏" pitchFamily="2" charset="-122"/>
                <a:ea typeface="华文新魏" pitchFamily="2" charset="-122"/>
                <a:sym typeface="华文新魏" pitchFamily="2" charset="-122"/>
              </a:rPr>
              <a:t>张敬伟</a:t>
            </a:r>
          </a:p>
        </p:txBody>
      </p:sp>
      <p:sp>
        <p:nvSpPr>
          <p:cNvPr id="16397" name="Subtitle 8"/>
          <p:cNvSpPr>
            <a:spLocks noChangeArrowheads="1"/>
          </p:cNvSpPr>
          <p:nvPr/>
        </p:nvSpPr>
        <p:spPr bwMode="auto">
          <a:xfrm>
            <a:off x="0" y="6061075"/>
            <a:ext cx="299402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pPr>
            <a:r>
              <a:rPr lang="zh-CN" altLang="en-US" sz="2000" dirty="0">
                <a:solidFill>
                  <a:srgbClr val="FFFFFF"/>
                </a:solidFill>
                <a:latin typeface="Tw Cen MT"/>
                <a:sym typeface="Tw Cen MT"/>
              </a:rPr>
              <a:t>桂林电子科技</a:t>
            </a:r>
            <a:r>
              <a:rPr lang="zh-CN" altLang="en-US" sz="2000" dirty="0">
                <a:solidFill>
                  <a:srgbClr val="F9F9F9"/>
                </a:solidFill>
                <a:latin typeface="Tw Cen MT"/>
                <a:sym typeface="Tw Cen MT"/>
              </a:rPr>
              <a:t>大学</a:t>
            </a:r>
            <a:endParaRPr lang="zh-CN" altLang="zh-CN" sz="2000" dirty="0">
              <a:solidFill>
                <a:srgbClr val="FFFFFF"/>
              </a:solidFill>
              <a:latin typeface="Tw Cen MT"/>
              <a:sym typeface="Tw Cen MT"/>
            </a:endParaRPr>
          </a:p>
        </p:txBody>
      </p:sp>
    </p:spTree>
    <p:extLst>
      <p:ext uri="{BB962C8B-B14F-4D97-AF65-F5344CB8AC3E}">
        <p14:creationId xmlns:p14="http://schemas.microsoft.com/office/powerpoint/2010/main" val="2998912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集合的链表表示</a:t>
            </a:r>
          </a:p>
        </p:txBody>
      </p:sp>
      <p:sp>
        <p:nvSpPr>
          <p:cNvPr id="4" name="矩形 3"/>
          <p:cNvSpPr/>
          <p:nvPr/>
        </p:nvSpPr>
        <p:spPr bwMode="auto">
          <a:xfrm>
            <a:off x="437643" y="367119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420831" y="4852158"/>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1050765" y="4852157"/>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 name="椭圆 6"/>
          <p:cNvSpPr/>
          <p:nvPr/>
        </p:nvSpPr>
        <p:spPr bwMode="auto">
          <a:xfrm>
            <a:off x="1271990" y="5007014"/>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8" name="直接箭头连接符 7"/>
          <p:cNvCxnSpPr/>
          <p:nvPr/>
        </p:nvCxnSpPr>
        <p:spPr bwMode="auto">
          <a:xfrm>
            <a:off x="1360146" y="5125003"/>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 name="矩形 8"/>
          <p:cNvSpPr/>
          <p:nvPr/>
        </p:nvSpPr>
        <p:spPr bwMode="auto">
          <a:xfrm>
            <a:off x="2038073" y="4835283"/>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2668007" y="4835282"/>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1" name="椭圆 10"/>
          <p:cNvSpPr/>
          <p:nvPr/>
        </p:nvSpPr>
        <p:spPr bwMode="auto">
          <a:xfrm>
            <a:off x="2889232" y="4990139"/>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2" name="直接箭头连接符 11"/>
          <p:cNvCxnSpPr/>
          <p:nvPr/>
        </p:nvCxnSpPr>
        <p:spPr bwMode="auto">
          <a:xfrm>
            <a:off x="2977388" y="5108128"/>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矩形 12"/>
          <p:cNvSpPr/>
          <p:nvPr/>
        </p:nvSpPr>
        <p:spPr bwMode="auto">
          <a:xfrm>
            <a:off x="3655315" y="4852878"/>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 name="矩形 13"/>
          <p:cNvSpPr/>
          <p:nvPr/>
        </p:nvSpPr>
        <p:spPr bwMode="auto">
          <a:xfrm>
            <a:off x="4285249" y="4852877"/>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5" name="椭圆 14"/>
          <p:cNvSpPr/>
          <p:nvPr/>
        </p:nvSpPr>
        <p:spPr bwMode="auto">
          <a:xfrm>
            <a:off x="4506474" y="5007734"/>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7" name="矩形 16"/>
          <p:cNvSpPr/>
          <p:nvPr/>
        </p:nvSpPr>
        <p:spPr bwMode="auto">
          <a:xfrm>
            <a:off x="7139203" y="4866676"/>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8" name="矩形 17"/>
          <p:cNvSpPr/>
          <p:nvPr/>
        </p:nvSpPr>
        <p:spPr bwMode="auto">
          <a:xfrm>
            <a:off x="7769137" y="486667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19" name="椭圆 18"/>
          <p:cNvSpPr/>
          <p:nvPr/>
        </p:nvSpPr>
        <p:spPr bwMode="auto">
          <a:xfrm>
            <a:off x="609491" y="3829797"/>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20" name="直接箭头连接符 19"/>
          <p:cNvCxnSpPr>
            <a:stCxn id="4" idx="2"/>
            <a:endCxn id="5" idx="0"/>
          </p:cNvCxnSpPr>
          <p:nvPr/>
        </p:nvCxnSpPr>
        <p:spPr bwMode="auto">
          <a:xfrm>
            <a:off x="732611" y="4172638"/>
            <a:ext cx="3187" cy="67952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文本框 20"/>
          <p:cNvSpPr txBox="1"/>
          <p:nvPr/>
        </p:nvSpPr>
        <p:spPr>
          <a:xfrm>
            <a:off x="241021" y="3209528"/>
            <a:ext cx="1128835" cy="461665"/>
          </a:xfrm>
          <a:prstGeom prst="rect">
            <a:avLst/>
          </a:prstGeom>
          <a:noFill/>
        </p:spPr>
        <p:txBody>
          <a:bodyPr wrap="none" rtlCol="0">
            <a:spAutoFit/>
          </a:bodyPr>
          <a:lstStyle/>
          <a:p>
            <a:r>
              <a:rPr lang="en-US" altLang="zh-CN" sz="2400" dirty="0" err="1">
                <a:latin typeface="华文中宋" panose="02010600040101010101" pitchFamily="2" charset="-122"/>
                <a:ea typeface="华文中宋" panose="02010600040101010101" pitchFamily="2" charset="-122"/>
              </a:rPr>
              <a:t>listSet</a:t>
            </a:r>
            <a:endParaRPr lang="zh-CN" altLang="en-US" sz="2400" dirty="0">
              <a:latin typeface="华文中宋" panose="02010600040101010101" pitchFamily="2" charset="-122"/>
              <a:ea typeface="华文中宋" panose="02010600040101010101" pitchFamily="2" charset="-122"/>
            </a:endParaRPr>
          </a:p>
        </p:txBody>
      </p:sp>
      <p:sp>
        <p:nvSpPr>
          <p:cNvPr id="22" name="矩形 21"/>
          <p:cNvSpPr/>
          <p:nvPr/>
        </p:nvSpPr>
        <p:spPr>
          <a:xfrm>
            <a:off x="398206" y="1949734"/>
            <a:ext cx="7925426" cy="830997"/>
          </a:xfrm>
          <a:prstGeom prst="rect">
            <a:avLst/>
          </a:prstGeom>
        </p:spPr>
        <p:txBody>
          <a:bodyPr wrap="square">
            <a:spAutoFit/>
          </a:bodyPr>
          <a:lstStyle/>
          <a:p>
            <a:r>
              <a:rPr lang="zh-CN" altLang="en-US" sz="2400" dirty="0">
                <a:latin typeface="华文中宋" panose="02010600040101010101" pitchFamily="2" charset="-122"/>
                <a:ea typeface="华文中宋" panose="02010600040101010101" pitchFamily="2" charset="-122"/>
              </a:rPr>
              <a:t>集合Ｓ＝｛‘</a:t>
            </a:r>
            <a:r>
              <a:rPr lang="en-US" altLang="zh-CN" sz="2400" dirty="0">
                <a:latin typeface="华文中宋" panose="02010600040101010101" pitchFamily="2" charset="-122"/>
                <a:ea typeface="华文中宋" panose="02010600040101010101" pitchFamily="2" charset="-122"/>
              </a:rPr>
              <a:t>a</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d</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，采用带表头结点的有序链表表示，如图所示：</a:t>
            </a:r>
          </a:p>
        </p:txBody>
      </p:sp>
      <p:cxnSp>
        <p:nvCxnSpPr>
          <p:cNvPr id="28" name="直接箭头连接符 27"/>
          <p:cNvCxnSpPr/>
          <p:nvPr/>
        </p:nvCxnSpPr>
        <p:spPr bwMode="auto">
          <a:xfrm>
            <a:off x="4713242" y="5108128"/>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5391169" y="4852878"/>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6021103" y="4852877"/>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1" name="椭圆 30"/>
          <p:cNvSpPr/>
          <p:nvPr/>
        </p:nvSpPr>
        <p:spPr bwMode="auto">
          <a:xfrm>
            <a:off x="6242328" y="5007734"/>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6" name="直接箭头连接符 15"/>
          <p:cNvCxnSpPr/>
          <p:nvPr/>
        </p:nvCxnSpPr>
        <p:spPr bwMode="auto">
          <a:xfrm>
            <a:off x="6426677" y="5132954"/>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2" name="文本框 31"/>
          <p:cNvSpPr txBox="1"/>
          <p:nvPr/>
        </p:nvSpPr>
        <p:spPr>
          <a:xfrm>
            <a:off x="325951" y="5308404"/>
            <a:ext cx="1385316"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info   link</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198435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集合的运算</a:t>
            </a:r>
          </a:p>
        </p:txBody>
      </p:sp>
      <p:sp>
        <p:nvSpPr>
          <p:cNvPr id="3" name="内容占位符 2"/>
          <p:cNvSpPr>
            <a:spLocks noGrp="1"/>
          </p:cNvSpPr>
          <p:nvPr>
            <p:ph idx="1"/>
          </p:nvPr>
        </p:nvSpPr>
        <p:spPr>
          <a:xfrm>
            <a:off x="452354" y="1341438"/>
            <a:ext cx="8153400" cy="590601"/>
          </a:xfrm>
        </p:spPr>
        <p:txBody>
          <a:bodyPr/>
          <a:lstStyle/>
          <a:p>
            <a:r>
              <a:rPr lang="zh-CN" altLang="en-US" dirty="0"/>
              <a:t>集合采用有序链表存储，实现交运算</a:t>
            </a:r>
            <a:endParaRPr lang="en-US" altLang="zh-CN" dirty="0"/>
          </a:p>
        </p:txBody>
      </p:sp>
      <p:sp>
        <p:nvSpPr>
          <p:cNvPr id="4" name="矩形 3"/>
          <p:cNvSpPr/>
          <p:nvPr/>
        </p:nvSpPr>
        <p:spPr>
          <a:xfrm>
            <a:off x="415413" y="1841242"/>
            <a:ext cx="8541774" cy="4524315"/>
          </a:xfrm>
          <a:prstGeom prst="rect">
            <a:avLst/>
          </a:prstGeom>
          <a:solidFill>
            <a:schemeClr val="bg1">
              <a:lumMod val="90000"/>
            </a:schemeClr>
          </a:solidFill>
        </p:spPr>
        <p:txBody>
          <a:bodyPr wrap="square">
            <a:spAutoFit/>
          </a:bodyPr>
          <a:lstStyle/>
          <a:p>
            <a:r>
              <a:rPr lang="en-US" altLang="zh-CN" sz="16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1600" dirty="0">
                <a:solidFill>
                  <a:schemeClr val="bg1">
                    <a:lumMod val="10000"/>
                  </a:schemeClr>
                </a:solidFill>
                <a:latin typeface="华文中宋" panose="02010600040101010101" pitchFamily="2" charset="-122"/>
                <a:ea typeface="华文中宋" panose="02010600040101010101" pitchFamily="2" charset="-122"/>
              </a:rPr>
              <a:t>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intersectionLink</a:t>
            </a:r>
            <a:r>
              <a:rPr lang="en-US" altLang="zh-CN" sz="1600" dirty="0">
                <a:solidFill>
                  <a:schemeClr val="bg1">
                    <a:lumMod val="10000"/>
                  </a:schemeClr>
                </a:solidFill>
                <a:latin typeface="华文中宋" panose="02010600040101010101" pitchFamily="2" charset="-122"/>
                <a:ea typeface="华文中宋" panose="02010600040101010101" pitchFamily="2" charset="-122"/>
              </a:rPr>
              <a:t> (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LinkSet</a:t>
            </a:r>
            <a:r>
              <a:rPr lang="en-US" altLang="zh-CN" sz="1600" dirty="0">
                <a:solidFill>
                  <a:schemeClr val="bg1">
                    <a:lumMod val="10000"/>
                  </a:schemeClr>
                </a:solidFill>
                <a:latin typeface="华文中宋" panose="02010600040101010101" pitchFamily="2" charset="-122"/>
                <a:ea typeface="华文中宋" panose="02010600040101010101" pitchFamily="2" charset="-122"/>
              </a:rPr>
              <a:t> s0,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LinkSet</a:t>
            </a:r>
            <a:r>
              <a:rPr lang="en-US" altLang="zh-CN" sz="1600" dirty="0">
                <a:solidFill>
                  <a:schemeClr val="bg1">
                    <a:lumMod val="10000"/>
                  </a:schemeClr>
                </a:solidFill>
                <a:latin typeface="华文中宋" panose="02010600040101010101" pitchFamily="2" charset="-122"/>
                <a:ea typeface="华文中宋" panose="02010600040101010101" pitchFamily="2" charset="-122"/>
              </a:rPr>
              <a:t> s1,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LinkSet</a:t>
            </a:r>
            <a:r>
              <a:rPr lang="en-US" altLang="zh-CN" sz="1600" dirty="0">
                <a:solidFill>
                  <a:schemeClr val="bg1">
                    <a:lumMod val="10000"/>
                  </a:schemeClr>
                </a:solidFill>
                <a:latin typeface="华文中宋" panose="02010600040101010101" pitchFamily="2" charset="-122"/>
                <a:ea typeface="华文中宋" panose="02010600040101010101" pitchFamily="2" charset="-122"/>
              </a:rPr>
              <a:t> s2) {</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PNode</a:t>
            </a:r>
            <a:r>
              <a:rPr lang="en-US" altLang="zh-CN" sz="1600" dirty="0">
                <a:solidFill>
                  <a:schemeClr val="bg1">
                    <a:lumMod val="10000"/>
                  </a:schemeClr>
                </a:solidFill>
                <a:latin typeface="华文中宋" panose="02010600040101010101" pitchFamily="2" charset="-122"/>
                <a:ea typeface="华文中宋" panose="02010600040101010101" pitchFamily="2" charset="-122"/>
              </a:rPr>
              <a:t> x;</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if ( s0= =NULL|| s1= =NULL|| s2= =NULL ) </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printf</a:t>
            </a:r>
            <a:r>
              <a:rPr lang="en-US" altLang="zh-CN" sz="1600" dirty="0">
                <a:solidFill>
                  <a:schemeClr val="bg1">
                    <a:lumMod val="10000"/>
                  </a:schemeClr>
                </a:solidFill>
                <a:latin typeface="华文中宋" panose="02010600040101010101" pitchFamily="2" charset="-122"/>
                <a:ea typeface="华文中宋" panose="02010600040101010101" pitchFamily="2" charset="-122"/>
              </a:rPr>
              <a:t>("no head node error");  return 0;  } </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s2-&gt;link=NULL;    s0=s0-&gt;link;  s1=s1-&gt;link; </a:t>
            </a:r>
          </a:p>
          <a:p>
            <a:endParaRPr lang="en-US" altLang="zh-CN" sz="16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while( s0!=NULL &amp;&amp; s1!=NULL )</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if(s0-&gt;info &gt; s1-&gt;info)   s1=s1-&gt;link;</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else  if(s0-&gt;info &lt; s1-&gt;info)  s0=s0-&gt;link;</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else  if(s0-&gt;info = = s1-&gt;info) {</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x =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PNode</a:t>
            </a:r>
            <a:r>
              <a:rPr lang="en-US" altLang="zh-CN" sz="1600" dirty="0">
                <a:solidFill>
                  <a:schemeClr val="bg1">
                    <a:lumMod val="10000"/>
                  </a:schemeClr>
                </a:solidFill>
                <a:latin typeface="华文中宋" panose="02010600040101010101" pitchFamily="2" charset="-122"/>
                <a:ea typeface="华文中宋" panose="02010600040101010101" pitchFamily="2" charset="-122"/>
              </a:rPr>
              <a:t>)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malloc</a:t>
            </a:r>
            <a:r>
              <a:rPr lang="en-US" altLang="zh-CN" sz="1600" dirty="0">
                <a:solidFill>
                  <a:schemeClr val="bg1">
                    <a:lumMod val="10000"/>
                  </a:schemeClr>
                </a:solidFill>
                <a:latin typeface="华文中宋" panose="02010600040101010101" pitchFamily="2" charset="-122"/>
                <a:ea typeface="华文中宋" panose="02010600040101010101" pitchFamily="2" charset="-122"/>
              </a:rPr>
              <a:t>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sizeof</a:t>
            </a:r>
            <a:r>
              <a:rPr lang="en-US" altLang="zh-CN" sz="1600" dirty="0">
                <a:solidFill>
                  <a:schemeClr val="bg1">
                    <a:lumMod val="10000"/>
                  </a:schemeClr>
                </a:solidFill>
                <a:latin typeface="华文中宋" panose="02010600040101010101" pitchFamily="2" charset="-122"/>
                <a:ea typeface="华文中宋" panose="02010600040101010101" pitchFamily="2" charset="-122"/>
              </a:rPr>
              <a:t>(</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struct</a:t>
            </a:r>
            <a:r>
              <a:rPr lang="en-US" altLang="zh-CN" sz="1600" dirty="0">
                <a:solidFill>
                  <a:schemeClr val="bg1">
                    <a:lumMod val="10000"/>
                  </a:schemeClr>
                </a:solidFill>
                <a:latin typeface="华文中宋" panose="02010600040101010101" pitchFamily="2" charset="-122"/>
                <a:ea typeface="华文中宋" panose="02010600040101010101" pitchFamily="2" charset="-122"/>
              </a:rPr>
              <a:t> Node)); </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if(x= =NULL) {  </a:t>
            </a:r>
            <a:r>
              <a:rPr lang="en-US" altLang="zh-CN" sz="1600" dirty="0" err="1">
                <a:solidFill>
                  <a:schemeClr val="bg1">
                    <a:lumMod val="10000"/>
                  </a:schemeClr>
                </a:solidFill>
                <a:latin typeface="华文中宋" panose="02010600040101010101" pitchFamily="2" charset="-122"/>
                <a:ea typeface="华文中宋" panose="02010600040101010101" pitchFamily="2" charset="-122"/>
              </a:rPr>
              <a:t>printf</a:t>
            </a:r>
            <a:r>
              <a:rPr lang="en-US" altLang="zh-CN" sz="1600" dirty="0">
                <a:solidFill>
                  <a:schemeClr val="bg1">
                    <a:lumMod val="10000"/>
                  </a:schemeClr>
                </a:solidFill>
                <a:latin typeface="华文中宋" panose="02010600040101010101" pitchFamily="2" charset="-122"/>
                <a:ea typeface="华文中宋" panose="02010600040101010101" pitchFamily="2" charset="-122"/>
              </a:rPr>
              <a:t>("out of space");return 0  ;}</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x-&gt;info=s0-&gt;info; x-&gt;link=NULL; s2-&gt;link=x; </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s0=s0-&gt;link; s1=s1-&gt;link; s2=s2-&gt;link;</a:t>
            </a: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a:t>
            </a:r>
          </a:p>
          <a:p>
            <a:endParaRPr lang="zh-CN" altLang="en-US" sz="16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1600" dirty="0">
                <a:solidFill>
                  <a:schemeClr val="bg1">
                    <a:lumMod val="10000"/>
                  </a:schemeClr>
                </a:solidFill>
                <a:latin typeface="华文中宋" panose="02010600040101010101" pitchFamily="2" charset="-122"/>
                <a:ea typeface="华文中宋" panose="02010600040101010101" pitchFamily="2" charset="-122"/>
              </a:rPr>
              <a:t>    return 1;</a:t>
            </a:r>
          </a:p>
          <a:p>
            <a:pPr marR="177920"/>
            <a:r>
              <a:rPr lang="en-US" altLang="zh-CN" sz="1600" dirty="0">
                <a:solidFill>
                  <a:schemeClr val="bg1">
                    <a:lumMod val="10000"/>
                  </a:schemeClr>
                </a:solidFill>
                <a:latin typeface="华文中宋" panose="02010600040101010101" pitchFamily="2" charset="-122"/>
                <a:ea typeface="华文中宋" panose="02010600040101010101" pitchFamily="2" charset="-122"/>
              </a:rPr>
              <a:t>}</a:t>
            </a:r>
            <a:endParaRPr lang="zh-CN" altLang="en-US" sz="1600" dirty="0">
              <a:solidFill>
                <a:schemeClr val="bg1">
                  <a:lumMod val="10000"/>
                </a:schemeClr>
              </a:solidFill>
              <a:latin typeface="华文中宋" panose="02010600040101010101" pitchFamily="2" charset="-122"/>
              <a:ea typeface="华文中宋" panose="02010600040101010101" pitchFamily="2" charset="-122"/>
            </a:endParaRPr>
          </a:p>
        </p:txBody>
      </p:sp>
      <p:sp>
        <p:nvSpPr>
          <p:cNvPr id="5" name="矩形 4"/>
          <p:cNvSpPr/>
          <p:nvPr/>
        </p:nvSpPr>
        <p:spPr>
          <a:xfrm>
            <a:off x="4385187" y="304364"/>
            <a:ext cx="4572000" cy="646331"/>
          </a:xfrm>
          <a:prstGeom prst="rect">
            <a:avLst/>
          </a:prstGeom>
        </p:spPr>
        <p:txBody>
          <a:bodyPr>
            <a:spAutoFit/>
          </a:bodyPr>
          <a:lstStyle/>
          <a:p>
            <a:r>
              <a:rPr lang="zh-CN" altLang="en-US" dirty="0">
                <a:solidFill>
                  <a:schemeClr val="bg1">
                    <a:lumMod val="10000"/>
                  </a:schemeClr>
                </a:solidFill>
                <a:latin typeface="华文中宋" panose="02010600040101010101" pitchFamily="2" charset="-122"/>
                <a:ea typeface="华文中宋" panose="02010600040101010101" pitchFamily="2" charset="-122"/>
              </a:rPr>
              <a:t>当两个表的长度分别为ｎ</a:t>
            </a:r>
            <a:r>
              <a:rPr lang="zh-CN" altLang="en-US" baseline="-25000" dirty="0">
                <a:solidFill>
                  <a:schemeClr val="bg1">
                    <a:lumMod val="10000"/>
                  </a:schemeClr>
                </a:solidFill>
                <a:latin typeface="华文中宋" panose="02010600040101010101" pitchFamily="2" charset="-122"/>
                <a:ea typeface="华文中宋" panose="02010600040101010101" pitchFamily="2" charset="-122"/>
              </a:rPr>
              <a:t>１</a:t>
            </a:r>
            <a:r>
              <a:rPr lang="zh-CN" altLang="en-US" dirty="0">
                <a:solidFill>
                  <a:schemeClr val="bg1">
                    <a:lumMod val="10000"/>
                  </a:schemeClr>
                </a:solidFill>
                <a:latin typeface="华文中宋" panose="02010600040101010101" pitchFamily="2" charset="-122"/>
                <a:ea typeface="华文中宋" panose="02010600040101010101" pitchFamily="2" charset="-122"/>
              </a:rPr>
              <a:t>和ｎ</a:t>
            </a:r>
            <a:r>
              <a:rPr lang="zh-CN" altLang="en-US" baseline="-25000" dirty="0">
                <a:solidFill>
                  <a:schemeClr val="bg1">
                    <a:lumMod val="10000"/>
                  </a:schemeClr>
                </a:solidFill>
                <a:latin typeface="华文中宋" panose="02010600040101010101" pitchFamily="2" charset="-122"/>
                <a:ea typeface="华文中宋" panose="02010600040101010101" pitchFamily="2" charset="-122"/>
              </a:rPr>
              <a:t>２</a:t>
            </a:r>
            <a:r>
              <a:rPr lang="zh-CN" altLang="en-US" dirty="0">
                <a:solidFill>
                  <a:schemeClr val="bg1">
                    <a:lumMod val="10000"/>
                  </a:schemeClr>
                </a:solidFill>
                <a:latin typeface="华文中宋" panose="02010600040101010101" pitchFamily="2" charset="-122"/>
                <a:ea typeface="华文中宋" panose="02010600040101010101" pitchFamily="2" charset="-122"/>
              </a:rPr>
              <a:t>时，算法的时间总花费最多为Ｏ（ｎ</a:t>
            </a:r>
            <a:r>
              <a:rPr lang="zh-CN" altLang="en-US" baseline="-25000" dirty="0">
                <a:solidFill>
                  <a:schemeClr val="bg1">
                    <a:lumMod val="10000"/>
                  </a:schemeClr>
                </a:solidFill>
                <a:latin typeface="华文中宋" panose="02010600040101010101" pitchFamily="2" charset="-122"/>
                <a:ea typeface="华文中宋" panose="02010600040101010101" pitchFamily="2" charset="-122"/>
              </a:rPr>
              <a:t>１</a:t>
            </a:r>
            <a:r>
              <a:rPr lang="zh-CN" altLang="en-US" dirty="0">
                <a:solidFill>
                  <a:schemeClr val="bg1">
                    <a:lumMod val="10000"/>
                  </a:schemeClr>
                </a:solidFill>
                <a:latin typeface="华文中宋" panose="02010600040101010101" pitchFamily="2" charset="-122"/>
                <a:ea typeface="华文中宋" panose="02010600040101010101" pitchFamily="2" charset="-122"/>
              </a:rPr>
              <a:t>＋ｎ</a:t>
            </a:r>
            <a:r>
              <a:rPr lang="zh-CN" altLang="en-US" baseline="-25000" dirty="0">
                <a:solidFill>
                  <a:schemeClr val="bg1">
                    <a:lumMod val="10000"/>
                  </a:schemeClr>
                </a:solidFill>
                <a:latin typeface="华文中宋" panose="02010600040101010101" pitchFamily="2" charset="-122"/>
                <a:ea typeface="华文中宋" panose="02010600040101010101" pitchFamily="2" charset="-122"/>
              </a:rPr>
              <a:t>２</a:t>
            </a:r>
            <a:r>
              <a:rPr lang="zh-CN" altLang="en-US" dirty="0">
                <a:solidFill>
                  <a:schemeClr val="bg1">
                    <a:lumMod val="10000"/>
                  </a:schemeClr>
                </a:solidFill>
                <a:latin typeface="华文中宋" panose="02010600040101010101" pitchFamily="2" charset="-122"/>
                <a:ea typeface="华文中宋" panose="02010600040101010101" pitchFamily="2" charset="-122"/>
              </a:rPr>
              <a:t>）</a:t>
            </a:r>
          </a:p>
        </p:txBody>
      </p:sp>
      <p:sp>
        <p:nvSpPr>
          <p:cNvPr id="6" name="圆角矩形标注 5"/>
          <p:cNvSpPr/>
          <p:nvPr/>
        </p:nvSpPr>
        <p:spPr bwMode="auto">
          <a:xfrm>
            <a:off x="7238918" y="2087969"/>
            <a:ext cx="1366836" cy="1373886"/>
          </a:xfrm>
          <a:prstGeom prst="wedgeRoundRectCallout">
            <a:avLst>
              <a:gd name="adj1" fmla="val -141551"/>
              <a:gd name="adj2" fmla="val 116522"/>
              <a:gd name="adj3" fmla="val 16667"/>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2400" b="0" i="0" u="none" strike="noStrike" cap="none" normalizeH="0" baseline="0" dirty="0">
                <a:ln>
                  <a:noFill/>
                </a:ln>
                <a:solidFill>
                  <a:srgbClr val="000099"/>
                </a:solidFill>
                <a:effectLst/>
                <a:latin typeface="华文新魏" panose="02010800040101010101" pitchFamily="2" charset="-122"/>
                <a:ea typeface="华文新魏" panose="02010800040101010101" pitchFamily="2" charset="-122"/>
              </a:rPr>
              <a:t>该程序是否存在瑕疵</a:t>
            </a:r>
          </a:p>
        </p:txBody>
      </p:sp>
    </p:spTree>
    <p:extLst>
      <p:ext uri="{BB962C8B-B14F-4D97-AF65-F5344CB8AC3E}">
        <p14:creationId xmlns:p14="http://schemas.microsoft.com/office/powerpoint/2010/main" val="2956164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集合的存储表示</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字典的散列表示</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字典的顺序表示</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字典概念</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r>
                <a:rPr lang="zh-CN" altLang="en-US" sz="2400" dirty="0">
                  <a:solidFill>
                    <a:srgbClr val="555555"/>
                  </a:solidFill>
                  <a:latin typeface="黑体" pitchFamily="49" charset="-122"/>
                  <a:ea typeface="黑体" pitchFamily="49" charset="-122"/>
                  <a:sym typeface="微软雅黑" pitchFamily="34" charset="-122"/>
                </a:rPr>
                <a:t> 集合概念</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3291302309"/>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字典：基本概念</a:t>
            </a:r>
          </a:p>
        </p:txBody>
      </p:sp>
      <p:sp>
        <p:nvSpPr>
          <p:cNvPr id="3" name="内容占位符 2"/>
          <p:cNvSpPr>
            <a:spLocks noGrp="1"/>
          </p:cNvSpPr>
          <p:nvPr>
            <p:ph idx="1"/>
          </p:nvPr>
        </p:nvSpPr>
        <p:spPr>
          <a:xfrm>
            <a:off x="250723" y="1341438"/>
            <a:ext cx="8745793" cy="5251091"/>
          </a:xfrm>
        </p:spPr>
        <p:txBody>
          <a:bodyPr/>
          <a:lstStyle/>
          <a:p>
            <a:r>
              <a:rPr lang="zh-CN" altLang="en-US" dirty="0"/>
              <a:t>字典</a:t>
            </a:r>
            <a:endParaRPr lang="en-US" altLang="zh-CN" dirty="0"/>
          </a:p>
          <a:p>
            <a:pPr lvl="1"/>
            <a:r>
              <a:rPr lang="zh-CN" altLang="en-US" dirty="0"/>
              <a:t>一种特殊的集合，字典的每个元素由两部分组成：关键码和属性（值），可以依据关键码对字典元素进行排序</a:t>
            </a:r>
            <a:endParaRPr lang="en-US" altLang="zh-CN" dirty="0"/>
          </a:p>
          <a:p>
            <a:pPr lvl="1"/>
            <a:r>
              <a:rPr lang="zh-CN" altLang="en-US" dirty="0"/>
              <a:t>包含关键码和属性的二元组称作关联，记为</a:t>
            </a:r>
            <a:r>
              <a:rPr lang="en-US" altLang="zh-CN" dirty="0"/>
              <a:t>〈</a:t>
            </a:r>
            <a:r>
              <a:rPr lang="en-US" altLang="zh-CN" i="1" dirty="0" err="1">
                <a:solidFill>
                  <a:srgbClr val="FF0000"/>
                </a:solidFill>
              </a:rPr>
              <a:t>k</a:t>
            </a:r>
            <a:r>
              <a:rPr lang="en-US" altLang="zh-CN" dirty="0" err="1"/>
              <a:t>ey,</a:t>
            </a:r>
            <a:r>
              <a:rPr lang="en-US" altLang="zh-CN" i="1" dirty="0" err="1">
                <a:solidFill>
                  <a:srgbClr val="FF0000"/>
                </a:solidFill>
              </a:rPr>
              <a:t>v</a:t>
            </a:r>
            <a:r>
              <a:rPr lang="en-US" altLang="zh-CN" dirty="0" err="1"/>
              <a:t>alue</a:t>
            </a:r>
            <a:r>
              <a:rPr lang="en-US" altLang="zh-CN" dirty="0"/>
              <a:t>〉 </a:t>
            </a:r>
          </a:p>
          <a:p>
            <a:endParaRPr lang="en-US" altLang="zh-CN" dirty="0"/>
          </a:p>
          <a:p>
            <a:r>
              <a:rPr lang="zh-CN" altLang="en-US" dirty="0"/>
              <a:t>字典</a:t>
            </a:r>
            <a:r>
              <a:rPr lang="en-US" altLang="zh-CN" dirty="0"/>
              <a:t>: </a:t>
            </a:r>
            <a:r>
              <a:rPr lang="zh-CN" altLang="en-US" dirty="0"/>
              <a:t>从关键码值集合到值集合的二元（映射）关系</a:t>
            </a:r>
          </a:p>
          <a:p>
            <a:pPr lvl="1"/>
            <a:r>
              <a:rPr lang="en-US" altLang="zh-CN" dirty="0"/>
              <a:t>D={〈k, v〉|</a:t>
            </a:r>
            <a:r>
              <a:rPr lang="en-US" altLang="zh-CN" i="1" dirty="0" err="1"/>
              <a:t>k</a:t>
            </a:r>
            <a:r>
              <a:rPr lang="en-US" altLang="zh-CN" dirty="0" err="1"/>
              <a:t>∈K</a:t>
            </a:r>
            <a:r>
              <a:rPr lang="en-US" altLang="zh-CN" dirty="0"/>
              <a:t> ∧ </a:t>
            </a:r>
            <a:r>
              <a:rPr lang="en-US" altLang="zh-CN" i="1" dirty="0" err="1"/>
              <a:t>v</a:t>
            </a:r>
            <a:r>
              <a:rPr lang="en-US" altLang="zh-CN" dirty="0" err="1"/>
              <a:t>∈V</a:t>
            </a:r>
            <a:r>
              <a:rPr lang="en-US" altLang="zh-CN" dirty="0"/>
              <a:t> }</a:t>
            </a:r>
          </a:p>
          <a:p>
            <a:pPr lvl="1"/>
            <a:r>
              <a:rPr lang="zh-CN" altLang="en-US" dirty="0"/>
              <a:t>静态字典</a:t>
            </a:r>
            <a:r>
              <a:rPr lang="en-US" altLang="zh-CN" dirty="0"/>
              <a:t>: </a:t>
            </a:r>
            <a:r>
              <a:rPr lang="zh-CN" altLang="en-US" dirty="0"/>
              <a:t>一经建立就基本固定不变</a:t>
            </a:r>
            <a:endParaRPr lang="en-US" altLang="zh-CN" dirty="0"/>
          </a:p>
          <a:p>
            <a:pPr lvl="1"/>
            <a:r>
              <a:rPr lang="zh-CN" altLang="en-US" dirty="0"/>
              <a:t>动态字典</a:t>
            </a:r>
            <a:r>
              <a:rPr lang="en-US" altLang="zh-CN" dirty="0"/>
              <a:t>: </a:t>
            </a:r>
            <a:r>
              <a:rPr lang="zh-CN" altLang="en-US" dirty="0"/>
              <a:t>需要经常更新</a:t>
            </a:r>
            <a:endParaRPr lang="en-US" altLang="zh-CN" dirty="0"/>
          </a:p>
        </p:txBody>
      </p:sp>
    </p:spTree>
    <p:extLst>
      <p:ext uri="{BB962C8B-B14F-4D97-AF65-F5344CB8AC3E}">
        <p14:creationId xmlns:p14="http://schemas.microsoft.com/office/powerpoint/2010/main" val="8304639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字典：基本概念</a:t>
            </a:r>
          </a:p>
        </p:txBody>
      </p:sp>
      <p:sp>
        <p:nvSpPr>
          <p:cNvPr id="3" name="内容占位符 2"/>
          <p:cNvSpPr>
            <a:spLocks noGrp="1"/>
          </p:cNvSpPr>
          <p:nvPr>
            <p:ph idx="1"/>
          </p:nvPr>
        </p:nvSpPr>
        <p:spPr>
          <a:xfrm>
            <a:off x="452354" y="1341438"/>
            <a:ext cx="8153400" cy="5103607"/>
          </a:xfrm>
        </p:spPr>
        <p:txBody>
          <a:bodyPr/>
          <a:lstStyle/>
          <a:p>
            <a:r>
              <a:rPr lang="zh-CN" altLang="en-US" dirty="0"/>
              <a:t>字典的主要操作：检索（或查找）</a:t>
            </a:r>
            <a:endParaRPr lang="en-US" altLang="zh-CN" dirty="0"/>
          </a:p>
          <a:p>
            <a:pPr lvl="1"/>
            <a:r>
              <a:rPr lang="zh-CN" altLang="en-US" dirty="0"/>
              <a:t>给定一个值</a:t>
            </a:r>
            <a:r>
              <a:rPr lang="en-US" altLang="zh-CN" dirty="0"/>
              <a:t>key</a:t>
            </a:r>
            <a:r>
              <a:rPr lang="zh-CN" altLang="en-US" dirty="0"/>
              <a:t>，在字典中找出关键码等于</a:t>
            </a:r>
            <a:r>
              <a:rPr lang="en-US" altLang="zh-CN" dirty="0"/>
              <a:t>key</a:t>
            </a:r>
            <a:r>
              <a:rPr lang="zh-CN" altLang="en-US" dirty="0"/>
              <a:t>的元素</a:t>
            </a:r>
          </a:p>
          <a:p>
            <a:endParaRPr lang="en-US" altLang="zh-CN" dirty="0"/>
          </a:p>
          <a:p>
            <a:r>
              <a:rPr lang="zh-CN" altLang="en-US" dirty="0"/>
              <a:t>静态字典的存储需要考虑</a:t>
            </a:r>
            <a:endParaRPr lang="en-US" altLang="zh-CN" dirty="0"/>
          </a:p>
          <a:p>
            <a:pPr lvl="1"/>
            <a:r>
              <a:rPr lang="zh-CN" altLang="en-US" dirty="0"/>
              <a:t>检索效率</a:t>
            </a:r>
          </a:p>
          <a:p>
            <a:pPr lvl="1"/>
            <a:r>
              <a:rPr lang="zh-CN" altLang="en-US" dirty="0"/>
              <a:t>空间的利用效率</a:t>
            </a:r>
          </a:p>
          <a:p>
            <a:endParaRPr lang="zh-CN" altLang="en-US" dirty="0"/>
          </a:p>
          <a:p>
            <a:r>
              <a:rPr lang="zh-CN" altLang="en-US" dirty="0"/>
              <a:t>动态字典的存储需要考虑</a:t>
            </a:r>
            <a:endParaRPr lang="en-US" altLang="zh-CN" dirty="0"/>
          </a:p>
          <a:p>
            <a:pPr lvl="1"/>
            <a:r>
              <a:rPr lang="zh-CN" altLang="en-US" dirty="0"/>
              <a:t>存储效率（元素的插入、删除运算的效率）</a:t>
            </a:r>
          </a:p>
          <a:p>
            <a:pPr lvl="1"/>
            <a:r>
              <a:rPr lang="zh-CN" altLang="en-US" dirty="0"/>
              <a:t>检索效率</a:t>
            </a:r>
          </a:p>
          <a:p>
            <a:endParaRPr lang="zh-CN" altLang="en-US" dirty="0"/>
          </a:p>
          <a:p>
            <a:endParaRPr lang="en-US" altLang="zh-CN" dirty="0"/>
          </a:p>
        </p:txBody>
      </p:sp>
    </p:spTree>
    <p:extLst>
      <p:ext uri="{BB962C8B-B14F-4D97-AF65-F5344CB8AC3E}">
        <p14:creationId xmlns:p14="http://schemas.microsoft.com/office/powerpoint/2010/main" val="18909075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字典：基本概念</a:t>
            </a:r>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a:xfrm>
                <a:off x="452354" y="1341438"/>
                <a:ext cx="8153400" cy="4784725"/>
              </a:xfrm>
            </p:spPr>
            <p:txBody>
              <a:bodyPr/>
              <a:lstStyle/>
              <a:p>
                <a:r>
                  <a:rPr lang="zh-CN" altLang="en-US" dirty="0"/>
                  <a:t>字典检索算法的性能评价标准</a:t>
                </a:r>
                <a:endParaRPr lang="en-US" altLang="zh-CN" dirty="0"/>
              </a:p>
              <a:p>
                <a:pPr lvl="1"/>
                <a:r>
                  <a:rPr lang="zh-CN" altLang="en-US" dirty="0">
                    <a:solidFill>
                      <a:srgbClr val="3333CC"/>
                    </a:solidFill>
                  </a:rPr>
                  <a:t>平均检索长度</a:t>
                </a:r>
                <a:r>
                  <a:rPr lang="en-US" altLang="zh-CN" b="1" i="1" dirty="0">
                    <a:solidFill>
                      <a:srgbClr val="3333CC"/>
                    </a:solidFill>
                  </a:rPr>
                  <a:t>ASL </a:t>
                </a:r>
                <a:r>
                  <a:rPr lang="en-US" altLang="zh-CN" dirty="0"/>
                  <a:t>(</a:t>
                </a:r>
                <a:r>
                  <a:rPr lang="en-US" altLang="zh-CN" i="1" dirty="0">
                    <a:solidFill>
                      <a:srgbClr val="000099"/>
                    </a:solidFill>
                  </a:rPr>
                  <a:t>A</a:t>
                </a:r>
                <a:r>
                  <a:rPr lang="en-US" altLang="zh-CN" dirty="0"/>
                  <a:t>verage </a:t>
                </a:r>
                <a:r>
                  <a:rPr lang="en-US" altLang="zh-CN" i="1" dirty="0">
                    <a:solidFill>
                      <a:srgbClr val="000099"/>
                    </a:solidFill>
                  </a:rPr>
                  <a:t>S</a:t>
                </a:r>
                <a:r>
                  <a:rPr lang="en-US" altLang="zh-CN" dirty="0"/>
                  <a:t>earch </a:t>
                </a:r>
                <a:r>
                  <a:rPr lang="en-US" altLang="zh-CN" i="1" dirty="0">
                    <a:solidFill>
                      <a:srgbClr val="000099"/>
                    </a:solidFill>
                  </a:rPr>
                  <a:t>L</a:t>
                </a:r>
                <a:r>
                  <a:rPr lang="en-US" altLang="zh-CN" dirty="0"/>
                  <a:t>ength) </a:t>
                </a:r>
                <a:r>
                  <a:rPr lang="zh-CN" altLang="en-US" dirty="0"/>
                  <a:t>：检索过程中对关键码的平均比较次数（检索成功时）</a:t>
                </a:r>
              </a:p>
              <a:p>
                <a:pPr marL="0" indent="0">
                  <a:buNone/>
                </a:pPr>
                <a:endParaRPr lang="en-US" altLang="zh-CN" b="0" i="1" dirty="0">
                  <a:latin typeface="Cambria Math" panose="02040503050406030204" pitchFamily="18" charset="0"/>
                </a:endParaRPr>
              </a:p>
              <a:p>
                <a:pPr marL="0" indent="0">
                  <a:buNone/>
                </a:pPr>
                <a:endParaRPr lang="en-US" altLang="zh-CN"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𝐴𝑆𝐿</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m:t>
                      </m:r>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=0</m:t>
                          </m:r>
                        </m:sub>
                        <m:sup>
                          <m:r>
                            <a:rPr lang="en-US" altLang="zh-CN" b="0" i="1" smtClean="0">
                              <a:latin typeface="Cambria Math" panose="02040503050406030204" pitchFamily="18" charset="0"/>
                            </a:rPr>
                            <m:t>𝑛</m:t>
                          </m:r>
                          <m:r>
                            <a:rPr lang="en-US" altLang="zh-CN" b="0" i="1" smtClean="0">
                              <a:latin typeface="Cambria Math" panose="02040503050406030204" pitchFamily="18" charset="0"/>
                            </a:rPr>
                            <m:t>−1</m:t>
                          </m:r>
                        </m:sup>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𝑝</m:t>
                              </m:r>
                            </m:e>
                            <m:sub>
                              <m:r>
                                <a:rPr lang="en-US" altLang="zh-CN" b="0" i="1" smtClean="0">
                                  <a:latin typeface="Cambria Math" panose="02040503050406030204" pitchFamily="18" charset="0"/>
                                </a:rPr>
                                <m:t>𝑖</m:t>
                              </m:r>
                            </m:sub>
                          </m:sSub>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𝑐</m:t>
                              </m:r>
                            </m:e>
                            <m:sub>
                              <m:r>
                                <a:rPr lang="en-US" altLang="zh-CN" b="0" i="1" smtClean="0">
                                  <a:latin typeface="Cambria Math" panose="02040503050406030204" pitchFamily="18" charset="0"/>
                                </a:rPr>
                                <m:t>𝑖</m:t>
                              </m:r>
                            </m:sub>
                          </m:sSub>
                        </m:e>
                      </m:nary>
                    </m:oMath>
                  </m:oMathPara>
                </a14:m>
                <a:endParaRPr lang="en-US" altLang="zh-CN" dirty="0"/>
              </a:p>
              <a:p>
                <a:endParaRPr lang="en-US" altLang="zh-CN" dirty="0"/>
              </a:p>
              <a:p>
                <a:pPr lvl="2"/>
                <a:r>
                  <a:rPr lang="en-US" altLang="zh-CN" i="1" dirty="0"/>
                  <a:t>n</a:t>
                </a:r>
                <a:r>
                  <a:rPr lang="zh-CN" altLang="en-US" dirty="0"/>
                  <a:t>是字典中元素的个数</a:t>
                </a:r>
                <a:r>
                  <a:rPr lang="en-US" altLang="zh-CN" dirty="0"/>
                  <a:t>, </a:t>
                </a:r>
                <a:r>
                  <a:rPr lang="en-US" altLang="zh-CN" i="1" dirty="0"/>
                  <a:t>p</a:t>
                </a:r>
                <a:r>
                  <a:rPr lang="en-US" altLang="zh-CN" i="1" baseline="-25000" dirty="0"/>
                  <a:t>i</a:t>
                </a:r>
                <a:r>
                  <a:rPr lang="zh-CN" altLang="en-US" dirty="0"/>
                  <a:t>是查找第</a:t>
                </a:r>
                <a:r>
                  <a:rPr lang="en-US" altLang="zh-CN" i="1" dirty="0" err="1"/>
                  <a:t>i</a:t>
                </a:r>
                <a:r>
                  <a:rPr lang="zh-CN" altLang="en-US" dirty="0"/>
                  <a:t>个元素的概率</a:t>
                </a:r>
                <a:r>
                  <a:rPr lang="en-US" altLang="zh-CN" dirty="0"/>
                  <a:t>, </a:t>
                </a:r>
                <a:r>
                  <a:rPr lang="en-US" altLang="zh-CN" i="1" dirty="0"/>
                  <a:t>c</a:t>
                </a:r>
                <a:r>
                  <a:rPr lang="en-US" altLang="zh-CN" i="1" baseline="-25000" dirty="0"/>
                  <a:t>i</a:t>
                </a:r>
                <a:r>
                  <a:rPr lang="zh-CN" altLang="en-US" dirty="0"/>
                  <a:t>是找第</a:t>
                </a:r>
                <a:r>
                  <a:rPr lang="en-US" altLang="zh-CN" i="1" dirty="0" err="1"/>
                  <a:t>i</a:t>
                </a:r>
                <a:r>
                  <a:rPr lang="zh-CN" altLang="en-US" dirty="0"/>
                  <a:t>个元素的比较次数</a:t>
                </a:r>
              </a:p>
              <a:p>
                <a:pPr lvl="1"/>
                <a:r>
                  <a:rPr lang="zh-CN" altLang="en-US" dirty="0"/>
                  <a:t>检索失败的概率及失败时的比较次数</a:t>
                </a:r>
                <a:endParaRPr lang="en-US" altLang="zh-CN" dirty="0"/>
              </a:p>
              <a:p>
                <a:pPr lvl="1"/>
                <a:r>
                  <a:rPr lang="zh-CN" altLang="en-US" dirty="0"/>
                  <a:t>空间开销</a:t>
                </a:r>
              </a:p>
              <a:p>
                <a:endParaRPr lang="en-US" altLang="zh-CN"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452354" y="1341438"/>
                <a:ext cx="8153400" cy="4784725"/>
              </a:xfrm>
              <a:blipFill rotWithShape="0">
                <a:blip r:embed="rId2"/>
                <a:stretch>
                  <a:fillRect l="-299" t="-2166" b="-369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80965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字典：抽象数据类型</a:t>
            </a:r>
          </a:p>
        </p:txBody>
      </p:sp>
      <p:sp>
        <p:nvSpPr>
          <p:cNvPr id="3" name="内容占位符 2"/>
          <p:cNvSpPr>
            <a:spLocks noGrp="1"/>
          </p:cNvSpPr>
          <p:nvPr>
            <p:ph idx="1"/>
          </p:nvPr>
        </p:nvSpPr>
        <p:spPr>
          <a:xfrm>
            <a:off x="452354" y="1341438"/>
            <a:ext cx="8153400" cy="4784725"/>
          </a:xfrm>
        </p:spPr>
        <p:txBody>
          <a:bodyPr/>
          <a:lstStyle/>
          <a:p>
            <a:r>
              <a:rPr lang="zh-CN" altLang="en-US" dirty="0"/>
              <a:t>符号表示</a:t>
            </a:r>
            <a:endParaRPr lang="en-US" altLang="zh-CN" dirty="0"/>
          </a:p>
          <a:p>
            <a:pPr lvl="1"/>
            <a:r>
              <a:rPr lang="en-US" altLang="zh-CN" b="1" dirty="0"/>
              <a:t>Dictionary</a:t>
            </a:r>
            <a:r>
              <a:rPr lang="zh-CN" altLang="en-US" b="1" dirty="0"/>
              <a:t>：</a:t>
            </a:r>
            <a:r>
              <a:rPr lang="zh-CN" altLang="en-US" dirty="0"/>
              <a:t>表示抽象数据类型字典</a:t>
            </a:r>
          </a:p>
          <a:p>
            <a:pPr lvl="1"/>
            <a:r>
              <a:rPr lang="en-US" altLang="zh-CN" b="1" dirty="0" err="1"/>
              <a:t>DicElement</a:t>
            </a:r>
            <a:r>
              <a:rPr lang="zh-CN" altLang="en-US" b="1" dirty="0"/>
              <a:t>：</a:t>
            </a:r>
            <a:r>
              <a:rPr lang="zh-CN" altLang="en-US" dirty="0"/>
              <a:t>表示字典元素类型</a:t>
            </a:r>
          </a:p>
          <a:p>
            <a:pPr lvl="1"/>
            <a:r>
              <a:rPr lang="en-US" altLang="zh-CN" b="1" dirty="0" err="1"/>
              <a:t>KeyType</a:t>
            </a:r>
            <a:r>
              <a:rPr lang="en-US" altLang="zh-CN" b="1" dirty="0"/>
              <a:t> </a:t>
            </a:r>
            <a:r>
              <a:rPr lang="zh-CN" altLang="en-US" dirty="0"/>
              <a:t>：表示元素中关键码的类型</a:t>
            </a:r>
          </a:p>
          <a:p>
            <a:pPr lvl="1"/>
            <a:r>
              <a:rPr lang="en-US" altLang="zh-CN" b="1" dirty="0"/>
              <a:t>Position</a:t>
            </a:r>
            <a:r>
              <a:rPr lang="zh-CN" altLang="en-US" b="1" dirty="0"/>
              <a:t>：</a:t>
            </a:r>
            <a:r>
              <a:rPr lang="zh-CN" altLang="en-US" dirty="0"/>
              <a:t>表示字典中元素的位置</a:t>
            </a:r>
            <a:endParaRPr lang="en-US" altLang="zh-CN" dirty="0"/>
          </a:p>
        </p:txBody>
      </p:sp>
    </p:spTree>
    <p:extLst>
      <p:ext uri="{BB962C8B-B14F-4D97-AF65-F5344CB8AC3E}">
        <p14:creationId xmlns:p14="http://schemas.microsoft.com/office/powerpoint/2010/main" val="4205205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字典：抽象数据类型</a:t>
            </a:r>
          </a:p>
        </p:txBody>
      </p:sp>
      <p:sp>
        <p:nvSpPr>
          <p:cNvPr id="4" name="矩形 3"/>
          <p:cNvSpPr/>
          <p:nvPr/>
        </p:nvSpPr>
        <p:spPr>
          <a:xfrm>
            <a:off x="807475" y="1726474"/>
            <a:ext cx="7757650" cy="3554819"/>
          </a:xfrm>
          <a:prstGeom prst="rect">
            <a:avLst/>
          </a:prstGeom>
          <a:solidFill>
            <a:schemeClr val="bg1">
              <a:lumMod val="90000"/>
            </a:schemeClr>
          </a:solidFill>
        </p:spPr>
        <p:txBody>
          <a:bodyPr wrap="square">
            <a:spAutoFit/>
          </a:bodyPr>
          <a:lstStyle/>
          <a:p>
            <a:pPr>
              <a:lnSpc>
                <a:spcPts val="3000"/>
              </a:lnSpc>
            </a:pPr>
            <a:r>
              <a:rPr lang="en-US" altLang="zh-CN" sz="2000" b="1" dirty="0">
                <a:latin typeface="华文中宋" panose="02010600040101010101" pitchFamily="2" charset="-122"/>
                <a:ea typeface="华文中宋" panose="02010600040101010101" pitchFamily="2" charset="-122"/>
              </a:rPr>
              <a:t>ADT </a:t>
            </a:r>
            <a:r>
              <a:rPr lang="en-US" altLang="zh-CN" sz="2000" dirty="0">
                <a:latin typeface="华文中宋" panose="02010600040101010101" pitchFamily="2" charset="-122"/>
                <a:ea typeface="华文中宋" panose="02010600040101010101" pitchFamily="2" charset="-122"/>
              </a:rPr>
              <a:t>Dictionary </a:t>
            </a:r>
            <a:r>
              <a:rPr lang="en-US" altLang="zh-CN" sz="2000" b="1" dirty="0">
                <a:latin typeface="华文中宋" panose="02010600040101010101" pitchFamily="2" charset="-122"/>
                <a:ea typeface="华文中宋" panose="02010600040101010101" pitchFamily="2" charset="-122"/>
              </a:rPr>
              <a:t>is</a:t>
            </a:r>
          </a:p>
          <a:p>
            <a:pPr>
              <a:lnSpc>
                <a:spcPts val="3000"/>
              </a:lnSpc>
            </a:pPr>
            <a:endParaRPr lang="en-US" altLang="zh-CN" sz="2000" b="1" dirty="0">
              <a:latin typeface="华文中宋" panose="02010600040101010101" pitchFamily="2" charset="-122"/>
              <a:ea typeface="华文中宋" panose="02010600040101010101" pitchFamily="2" charset="-122"/>
            </a:endParaRPr>
          </a:p>
          <a:p>
            <a:pPr>
              <a:lnSpc>
                <a:spcPts val="3000"/>
              </a:lnSpc>
            </a:pPr>
            <a:r>
              <a:rPr lang="en-US" altLang="zh-CN" sz="2000" b="1" dirty="0">
                <a:latin typeface="华文中宋" panose="02010600040101010101" pitchFamily="2" charset="-122"/>
                <a:ea typeface="华文中宋" panose="02010600040101010101" pitchFamily="2" charset="-122"/>
              </a:rPr>
              <a:t>  operations</a:t>
            </a:r>
          </a:p>
          <a:p>
            <a:pPr>
              <a:lnSpc>
                <a:spcPts val="3000"/>
              </a:lnSpc>
            </a:pPr>
            <a:r>
              <a:rPr lang="en-US" altLang="zh-CN" sz="2000" b="1" dirty="0">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Dictionary </a:t>
            </a:r>
            <a:r>
              <a:rPr lang="en-US" altLang="zh-CN" sz="2000" dirty="0" err="1">
                <a:latin typeface="华文中宋" panose="02010600040101010101" pitchFamily="2" charset="-122"/>
                <a:ea typeface="华文中宋" panose="02010600040101010101" pitchFamily="2" charset="-122"/>
              </a:rPr>
              <a:t>createEmptyDictionary</a:t>
            </a:r>
            <a:r>
              <a:rPr lang="en-US" altLang="zh-CN" sz="2000" dirty="0">
                <a:latin typeface="华文中宋" panose="02010600040101010101" pitchFamily="2" charset="-122"/>
                <a:ea typeface="华文中宋" panose="02010600040101010101" pitchFamily="2" charset="-122"/>
              </a:rPr>
              <a:t> ( void )</a:t>
            </a:r>
          </a:p>
          <a:p>
            <a:pPr>
              <a:lnSpc>
                <a:spcPts val="3000"/>
              </a:lnSpc>
            </a:pPr>
            <a:r>
              <a:rPr lang="zh-CN" altLang="en-US"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search(Dictionary </a:t>
            </a:r>
            <a:r>
              <a:rPr lang="en-US" altLang="zh-CN" sz="2000" dirty="0" err="1">
                <a:latin typeface="华文中宋" panose="02010600040101010101" pitchFamily="2" charset="-122"/>
                <a:ea typeface="华文中宋" panose="02010600040101010101" pitchFamily="2" charset="-122"/>
              </a:rPr>
              <a:t>dic</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KeyType</a:t>
            </a:r>
            <a:r>
              <a:rPr lang="en-US" altLang="zh-CN" sz="2000" dirty="0">
                <a:latin typeface="华文中宋" panose="02010600040101010101" pitchFamily="2" charset="-122"/>
                <a:ea typeface="华文中宋" panose="02010600040101010101" pitchFamily="2" charset="-122"/>
              </a:rPr>
              <a:t> key, Position p)</a:t>
            </a:r>
            <a:r>
              <a:rPr lang="zh-CN" altLang="en-US" sz="2000" dirty="0">
                <a:latin typeface="华文中宋" panose="02010600040101010101" pitchFamily="2" charset="-122"/>
                <a:ea typeface="华文中宋" panose="02010600040101010101" pitchFamily="2" charset="-122"/>
              </a:rPr>
              <a:t> </a:t>
            </a:r>
            <a:endParaRPr lang="en-US" altLang="zh-CN" sz="2000" dirty="0">
              <a:latin typeface="华文中宋" panose="02010600040101010101" pitchFamily="2" charset="-122"/>
              <a:ea typeface="华文中宋" panose="02010600040101010101" pitchFamily="2" charset="-122"/>
            </a:endParaRPr>
          </a:p>
          <a:p>
            <a:pPr>
              <a:lnSpc>
                <a:spcPts val="30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insert(Dictionary </a:t>
            </a:r>
            <a:r>
              <a:rPr lang="en-US" altLang="zh-CN" sz="2000" dirty="0" err="1">
                <a:latin typeface="华文中宋" panose="02010600040101010101" pitchFamily="2" charset="-122"/>
                <a:ea typeface="华文中宋" panose="02010600040101010101" pitchFamily="2" charset="-122"/>
              </a:rPr>
              <a:t>dic</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DicElement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ele</a:t>
            </a:r>
            <a:r>
              <a:rPr lang="en-US" altLang="zh-CN" sz="2000" dirty="0">
                <a:latin typeface="华文中宋" panose="02010600040101010101" pitchFamily="2" charset="-122"/>
                <a:ea typeface="华文中宋" panose="02010600040101010101" pitchFamily="2" charset="-122"/>
              </a:rPr>
              <a:t>)</a:t>
            </a:r>
          </a:p>
          <a:p>
            <a:pPr>
              <a:lnSpc>
                <a:spcPts val="3000"/>
              </a:lnSpc>
            </a:pPr>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delete(Dictionary </a:t>
            </a:r>
            <a:r>
              <a:rPr lang="en-US" altLang="zh-CN" sz="2000" dirty="0" err="1">
                <a:latin typeface="华文中宋" panose="02010600040101010101" pitchFamily="2" charset="-122"/>
                <a:ea typeface="华文中宋" panose="02010600040101010101" pitchFamily="2" charset="-122"/>
              </a:rPr>
              <a:t>dic</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KeyType</a:t>
            </a:r>
            <a:r>
              <a:rPr lang="en-US" altLang="zh-CN" sz="2000" dirty="0">
                <a:latin typeface="华文中宋" panose="02010600040101010101" pitchFamily="2" charset="-122"/>
                <a:ea typeface="华文中宋" panose="02010600040101010101" pitchFamily="2" charset="-122"/>
              </a:rPr>
              <a:t> key)</a:t>
            </a:r>
          </a:p>
          <a:p>
            <a:pPr>
              <a:lnSpc>
                <a:spcPts val="3000"/>
              </a:lnSpc>
            </a:pPr>
            <a:endParaRPr lang="en-US" altLang="zh-CN" sz="2000" dirty="0">
              <a:latin typeface="华文中宋" panose="02010600040101010101" pitchFamily="2" charset="-122"/>
              <a:ea typeface="华文中宋" panose="02010600040101010101" pitchFamily="2" charset="-122"/>
            </a:endParaRPr>
          </a:p>
          <a:p>
            <a:pPr>
              <a:lnSpc>
                <a:spcPts val="3000"/>
              </a:lnSpc>
            </a:pPr>
            <a:r>
              <a:rPr lang="en-US" altLang="zh-CN" sz="2000" b="1" dirty="0">
                <a:latin typeface="华文中宋" panose="02010600040101010101" pitchFamily="2" charset="-122"/>
                <a:ea typeface="华文中宋" panose="02010600040101010101" pitchFamily="2" charset="-122"/>
              </a:rPr>
              <a:t>end ADT </a:t>
            </a:r>
            <a:r>
              <a:rPr lang="en-US" altLang="zh-CN" sz="2000" dirty="0">
                <a:latin typeface="华文中宋" panose="02010600040101010101" pitchFamily="2" charset="-122"/>
                <a:ea typeface="华文中宋" panose="02010600040101010101" pitchFamily="2" charset="-122"/>
              </a:rPr>
              <a:t>Dictionary</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3180100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集合的存储表示</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字典的散列表示</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字典的顺序表示</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字典概念</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r>
                <a:rPr lang="zh-CN" altLang="en-US" sz="2400" dirty="0">
                  <a:solidFill>
                    <a:srgbClr val="555555"/>
                  </a:solidFill>
                  <a:latin typeface="黑体" pitchFamily="49" charset="-122"/>
                  <a:ea typeface="黑体" pitchFamily="49" charset="-122"/>
                  <a:sym typeface="微软雅黑" pitchFamily="34" charset="-122"/>
                </a:rPr>
                <a:t> 集合概念</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315416221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字典的顺序表示</a:t>
            </a:r>
          </a:p>
        </p:txBody>
      </p:sp>
      <p:sp>
        <p:nvSpPr>
          <p:cNvPr id="3" name="内容占位符 2"/>
          <p:cNvSpPr>
            <a:spLocks noGrp="1"/>
          </p:cNvSpPr>
          <p:nvPr>
            <p:ph idx="1"/>
          </p:nvPr>
        </p:nvSpPr>
        <p:spPr>
          <a:xfrm>
            <a:off x="452354" y="1341438"/>
            <a:ext cx="8153400" cy="900317"/>
          </a:xfrm>
        </p:spPr>
        <p:txBody>
          <a:bodyPr/>
          <a:lstStyle/>
          <a:p>
            <a:r>
              <a:rPr lang="zh-CN" altLang="en-US" sz="2400" dirty="0"/>
              <a:t>逻辑结构上，字典中的元素是无序的；但可以把字典中的元素按关键码的大小组织成一个顺序表。</a:t>
            </a:r>
            <a:endParaRPr lang="en-US" altLang="zh-CN" sz="2400" dirty="0"/>
          </a:p>
        </p:txBody>
      </p:sp>
      <p:sp>
        <p:nvSpPr>
          <p:cNvPr id="4" name="矩形 3"/>
          <p:cNvSpPr/>
          <p:nvPr/>
        </p:nvSpPr>
        <p:spPr>
          <a:xfrm>
            <a:off x="609600" y="2234444"/>
            <a:ext cx="7708490" cy="4093428"/>
          </a:xfrm>
          <a:prstGeom prst="rect">
            <a:avLst/>
          </a:prstGeom>
          <a:solidFill>
            <a:schemeClr val="bg1">
              <a:lumMod val="90000"/>
            </a:schemeClr>
          </a:solidFill>
        </p:spPr>
        <p:txBody>
          <a:bodyPr wrap="square">
            <a:spAutoFit/>
          </a:bodyPr>
          <a:lstStyle/>
          <a:p>
            <a:r>
              <a:rPr lang="en-US" altLang="zh-CN" sz="2000" dirty="0" err="1">
                <a:solidFill>
                  <a:schemeClr val="bg1">
                    <a:lumMod val="10000"/>
                  </a:schemeClr>
                </a:solidFill>
                <a:latin typeface="华文中宋" panose="02010600040101010101" pitchFamily="2" charset="-122"/>
                <a:ea typeface="华文中宋" panose="02010600040101010101" pitchFamily="2" charset="-122"/>
              </a:rPr>
              <a:t>typedef</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KeyType</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p>
          <a:p>
            <a:r>
              <a:rPr lang="en-US" altLang="zh-CN" sz="2000" dirty="0" err="1">
                <a:solidFill>
                  <a:schemeClr val="bg1">
                    <a:lumMod val="10000"/>
                  </a:schemeClr>
                </a:solidFill>
                <a:latin typeface="华文中宋" panose="02010600040101010101" pitchFamily="2" charset="-122"/>
                <a:ea typeface="华文中宋" panose="02010600040101010101" pitchFamily="2" charset="-122"/>
              </a:rPr>
              <a:t>typedef</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DataType</a:t>
            </a:r>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p>
          <a:p>
            <a:endParaRPr lang="en-US" altLang="zh-CN"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err="1">
                <a:solidFill>
                  <a:schemeClr val="bg1">
                    <a:lumMod val="10000"/>
                  </a:schemeClr>
                </a:solidFill>
                <a:latin typeface="华文中宋" panose="02010600040101010101" pitchFamily="2" charset="-122"/>
                <a:ea typeface="华文中宋" panose="02010600040101010101" pitchFamily="2" charset="-122"/>
              </a:rPr>
              <a:t>typedef</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struct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KeyType</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key;       //</a:t>
            </a:r>
            <a:r>
              <a:rPr lang="zh-CN" altLang="en-US" sz="2000" dirty="0">
                <a:solidFill>
                  <a:schemeClr val="bg1">
                    <a:lumMod val="10000"/>
                  </a:schemeClr>
                </a:solidFill>
                <a:latin typeface="华文中宋" panose="02010600040101010101" pitchFamily="2" charset="-122"/>
                <a:ea typeface="华文中宋" panose="02010600040101010101" pitchFamily="2" charset="-122"/>
              </a:rPr>
              <a:t>字典元素的关键码字段 </a:t>
            </a:r>
            <a:endParaRPr lang="en-US" altLang="zh-CN"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DataType</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value;  // </a:t>
            </a:r>
            <a:r>
              <a:rPr lang="zh-CN" altLang="en-US" sz="2000" dirty="0">
                <a:solidFill>
                  <a:schemeClr val="bg1">
                    <a:lumMod val="10000"/>
                  </a:schemeClr>
                </a:solidFill>
                <a:latin typeface="华文中宋" panose="02010600040101010101" pitchFamily="2" charset="-122"/>
                <a:ea typeface="华文中宋" panose="02010600040101010101" pitchFamily="2" charset="-122"/>
              </a:rPr>
              <a:t>字典元素的属性字段</a:t>
            </a:r>
            <a:endParaRPr lang="en-US" altLang="zh-CN"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DicElement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p>
          <a:p>
            <a:endParaRPr lang="en-US" altLang="zh-CN"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err="1">
                <a:solidFill>
                  <a:schemeClr val="bg1">
                    <a:lumMod val="10000"/>
                  </a:schemeClr>
                </a:solidFill>
                <a:latin typeface="华文中宋" panose="02010600040101010101" pitchFamily="2" charset="-122"/>
                <a:ea typeface="华文中宋" panose="02010600040101010101" pitchFamily="2" charset="-122"/>
              </a:rPr>
              <a:t>typedef</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struct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MAXNUM ;               //</a:t>
            </a:r>
            <a:r>
              <a:rPr lang="zh-CN" altLang="en-US" sz="2000" dirty="0">
                <a:solidFill>
                  <a:schemeClr val="bg1">
                    <a:lumMod val="10000"/>
                  </a:schemeClr>
                </a:solidFill>
                <a:latin typeface="华文中宋" panose="02010600040101010101" pitchFamily="2" charset="-122"/>
                <a:ea typeface="华文中宋" panose="02010600040101010101" pitchFamily="2" charset="-122"/>
              </a:rPr>
              <a:t>字典中最多元素个数</a:t>
            </a:r>
            <a:endParaRPr lang="en-US" altLang="zh-CN"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n;                             //</a:t>
            </a:r>
            <a:r>
              <a:rPr lang="zh-CN" altLang="en-US" sz="2000" dirty="0">
                <a:solidFill>
                  <a:schemeClr val="bg1">
                    <a:lumMod val="10000"/>
                  </a:schemeClr>
                </a:solidFill>
                <a:latin typeface="华文中宋" panose="02010600040101010101" pitchFamily="2" charset="-122"/>
                <a:ea typeface="华文中宋" panose="02010600040101010101" pitchFamily="2" charset="-122"/>
              </a:rPr>
              <a:t>字典当前实际元素的个数</a:t>
            </a:r>
            <a:endParaRPr lang="en-US" altLang="zh-CN"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DicElement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*element.;   //</a:t>
            </a:r>
            <a:r>
              <a:rPr lang="zh-CN" altLang="en-US" sz="2000" dirty="0">
                <a:solidFill>
                  <a:schemeClr val="bg1">
                    <a:lumMod val="10000"/>
                  </a:schemeClr>
                </a:solidFill>
                <a:latin typeface="华文中宋" panose="02010600040101010101" pitchFamily="2" charset="-122"/>
                <a:ea typeface="华文中宋" panose="02010600040101010101" pitchFamily="2" charset="-122"/>
              </a:rPr>
              <a:t>存放字典中的元素</a:t>
            </a:r>
            <a:endParaRPr lang="en-US" altLang="zh-CN"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SeqDictionary</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endParaRPr lang="zh-CN" altLang="en-US" sz="2000" dirty="0">
              <a:solidFill>
                <a:schemeClr val="bg1">
                  <a:lumMod val="10000"/>
                </a:schemeClr>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888568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内容回顾</a:t>
            </a:r>
          </a:p>
        </p:txBody>
      </p:sp>
      <p:sp>
        <p:nvSpPr>
          <p:cNvPr id="3" name="内容占位符 2"/>
          <p:cNvSpPr>
            <a:spLocks noGrp="1"/>
          </p:cNvSpPr>
          <p:nvPr>
            <p:ph idx="1"/>
          </p:nvPr>
        </p:nvSpPr>
        <p:spPr>
          <a:xfrm>
            <a:off x="452354" y="1341438"/>
            <a:ext cx="8153400" cy="4784725"/>
          </a:xfrm>
        </p:spPr>
        <p:txBody>
          <a:bodyPr/>
          <a:lstStyle/>
          <a:p>
            <a:r>
              <a:rPr lang="zh-CN" altLang="en-US" dirty="0"/>
              <a:t>关于二叉树</a:t>
            </a:r>
            <a:endParaRPr lang="en-US" altLang="zh-CN" dirty="0"/>
          </a:p>
          <a:p>
            <a:pPr lvl="1"/>
            <a:r>
              <a:rPr lang="zh-CN" altLang="en-US" dirty="0"/>
              <a:t>二叉树的基本概念</a:t>
            </a:r>
            <a:endParaRPr lang="en-US" altLang="zh-CN" dirty="0"/>
          </a:p>
          <a:p>
            <a:pPr lvl="2"/>
            <a:r>
              <a:rPr lang="zh-CN" altLang="en-US" dirty="0"/>
              <a:t>满二叉树、完全二叉树</a:t>
            </a:r>
            <a:endParaRPr lang="en-US" altLang="zh-CN" dirty="0"/>
          </a:p>
          <a:p>
            <a:pPr lvl="1"/>
            <a:r>
              <a:rPr lang="zh-CN" altLang="en-US" dirty="0"/>
              <a:t>二叉树的周游</a:t>
            </a:r>
            <a:endParaRPr lang="en-US" altLang="zh-CN" dirty="0"/>
          </a:p>
          <a:p>
            <a:pPr lvl="1"/>
            <a:r>
              <a:rPr lang="zh-CN" altLang="en-US" dirty="0"/>
              <a:t>二叉树的存储结构</a:t>
            </a:r>
            <a:endParaRPr lang="en-US" altLang="zh-CN" dirty="0"/>
          </a:p>
          <a:p>
            <a:r>
              <a:rPr lang="zh-CN" altLang="en-US" dirty="0"/>
              <a:t>关于树</a:t>
            </a:r>
            <a:endParaRPr lang="en-US" altLang="zh-CN" dirty="0"/>
          </a:p>
          <a:p>
            <a:r>
              <a:rPr lang="zh-CN" altLang="en-US" dirty="0"/>
              <a:t>关于树林</a:t>
            </a:r>
            <a:endParaRPr lang="en-US" altLang="zh-CN" dirty="0"/>
          </a:p>
        </p:txBody>
      </p:sp>
    </p:spTree>
    <p:extLst>
      <p:ext uri="{BB962C8B-B14F-4D97-AF65-F5344CB8AC3E}">
        <p14:creationId xmlns:p14="http://schemas.microsoft.com/office/powerpoint/2010/main" val="27782479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字典的顺序表示：检索运算</a:t>
            </a:r>
          </a:p>
        </p:txBody>
      </p:sp>
      <p:sp>
        <p:nvSpPr>
          <p:cNvPr id="4" name="矩形 3"/>
          <p:cNvSpPr/>
          <p:nvPr/>
        </p:nvSpPr>
        <p:spPr>
          <a:xfrm>
            <a:off x="609600" y="2028644"/>
            <a:ext cx="8313174" cy="3785652"/>
          </a:xfrm>
          <a:prstGeom prst="rect">
            <a:avLst/>
          </a:prstGeom>
          <a:solidFill>
            <a:schemeClr val="bg1">
              <a:lumMod val="90000"/>
            </a:schemeClr>
          </a:solidFill>
        </p:spPr>
        <p:txBody>
          <a:bodyPr wrap="square">
            <a:spAutoFit/>
          </a:bodyPr>
          <a:lstStyle/>
          <a:p>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r>
              <a:rPr lang="zh-CN" altLang="en-US" sz="2000" dirty="0">
                <a:solidFill>
                  <a:schemeClr val="bg1">
                    <a:lumMod val="10000"/>
                  </a:schemeClr>
                </a:solidFill>
                <a:latin typeface="华文中宋" panose="02010600040101010101" pitchFamily="2" charset="-122"/>
                <a:ea typeface="华文中宋" panose="02010600040101010101" pitchFamily="2" charset="-122"/>
              </a:rPr>
              <a:t>在字典中顺序检索关键码为</a:t>
            </a:r>
            <a:r>
              <a:rPr lang="en-US" altLang="zh-CN" sz="2000" dirty="0">
                <a:solidFill>
                  <a:schemeClr val="bg1">
                    <a:lumMod val="10000"/>
                  </a:schemeClr>
                </a:solidFill>
                <a:latin typeface="华文中宋" panose="02010600040101010101" pitchFamily="2" charset="-122"/>
                <a:ea typeface="华文中宋" panose="02010600040101010101" pitchFamily="2" charset="-122"/>
              </a:rPr>
              <a:t>key</a:t>
            </a:r>
            <a:r>
              <a:rPr lang="zh-CN" altLang="en-US" sz="2000" dirty="0">
                <a:solidFill>
                  <a:schemeClr val="bg1">
                    <a:lumMod val="10000"/>
                  </a:schemeClr>
                </a:solidFill>
                <a:latin typeface="华文中宋" panose="02010600040101010101" pitchFamily="2" charset="-122"/>
                <a:ea typeface="华文中宋" panose="02010600040101010101" pitchFamily="2" charset="-122"/>
              </a:rPr>
              <a:t>的元素*</a:t>
            </a:r>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endParaRPr lang="zh-CN" altLang="en-US"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seqSearch</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SeqDictionary</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pdic</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KeyType</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key,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 position ) {</a:t>
            </a: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for(</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2000" dirty="0">
                <a:solidFill>
                  <a:schemeClr val="bg1">
                    <a:lumMod val="10000"/>
                  </a:schemeClr>
                </a:solidFill>
                <a:latin typeface="华文中宋" panose="02010600040101010101" pitchFamily="2" charset="-122"/>
                <a:ea typeface="华文中宋" panose="02010600040101010101" pitchFamily="2" charset="-122"/>
              </a:rPr>
              <a:t>=0;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&lt;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pdic</a:t>
            </a:r>
            <a:r>
              <a:rPr lang="en-US" altLang="zh-CN" sz="2000" dirty="0">
                <a:solidFill>
                  <a:schemeClr val="bg1">
                    <a:lumMod val="10000"/>
                  </a:schemeClr>
                </a:solidFill>
                <a:latin typeface="华文中宋" panose="02010600040101010101" pitchFamily="2" charset="-122"/>
                <a:ea typeface="华文中宋" panose="02010600040101010101" pitchFamily="2" charset="-122"/>
              </a:rPr>
              <a:t>-&gt;n;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endParaRPr lang="zh-CN" altLang="en-US"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if(</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pdic</a:t>
            </a:r>
            <a:r>
              <a:rPr lang="en-US" altLang="zh-CN" sz="2000" dirty="0">
                <a:solidFill>
                  <a:schemeClr val="bg1">
                    <a:lumMod val="10000"/>
                  </a:schemeClr>
                </a:solidFill>
                <a:latin typeface="华文中宋" panose="02010600040101010101" pitchFamily="2" charset="-122"/>
                <a:ea typeface="华文中宋" panose="02010600040101010101" pitchFamily="2" charset="-122"/>
              </a:rPr>
              <a:t>-&gt;element[</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2000" dirty="0">
                <a:solidFill>
                  <a:schemeClr val="bg1">
                    <a:lumMod val="10000"/>
                  </a:schemeClr>
                </a:solidFill>
                <a:latin typeface="华文中宋" panose="02010600040101010101" pitchFamily="2" charset="-122"/>
                <a:ea typeface="华文中宋" panose="02010600040101010101" pitchFamily="2" charset="-122"/>
              </a:rPr>
              <a:t>].key==key)</a:t>
            </a: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 </a:t>
            </a: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*position=</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return 1 ; </a:t>
            </a: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*position=</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pdic</a:t>
            </a:r>
            <a:r>
              <a:rPr lang="en-US" altLang="zh-CN" sz="2000" dirty="0">
                <a:solidFill>
                  <a:schemeClr val="bg1">
                    <a:lumMod val="10000"/>
                  </a:schemeClr>
                </a:solidFill>
                <a:latin typeface="华文中宋" panose="02010600040101010101" pitchFamily="2" charset="-122"/>
                <a:ea typeface="华文中宋" panose="02010600040101010101" pitchFamily="2" charset="-122"/>
              </a:rPr>
              <a:t>-&gt;n; </a:t>
            </a: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  return 0 ;</a:t>
            </a:r>
            <a:endParaRPr lang="zh-CN" altLang="en-US" sz="20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endParaRPr lang="zh-CN" altLang="en-US" sz="2000" dirty="0">
              <a:solidFill>
                <a:schemeClr val="bg1">
                  <a:lumMod val="10000"/>
                </a:schemeClr>
              </a:solidFill>
              <a:latin typeface="华文中宋" panose="02010600040101010101" pitchFamily="2" charset="-122"/>
              <a:ea typeface="华文中宋" panose="02010600040101010101" pitchFamily="2" charset="-122"/>
            </a:endParaRPr>
          </a:p>
        </p:txBody>
      </p:sp>
      <p:sp>
        <p:nvSpPr>
          <p:cNvPr id="3" name="圆角矩形 2"/>
          <p:cNvSpPr/>
          <p:nvPr/>
        </p:nvSpPr>
        <p:spPr bwMode="auto">
          <a:xfrm>
            <a:off x="631262" y="3038782"/>
            <a:ext cx="8291512" cy="2414588"/>
          </a:xfrm>
          <a:prstGeom prst="roundRect">
            <a:avLst>
              <a:gd name="adj" fmla="val 6608"/>
            </a:avLst>
          </a:prstGeom>
          <a:solidFill>
            <a:schemeClr val="accent2">
              <a:lumMod val="20000"/>
              <a:lumOff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73532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1" fill="hold" grpId="0" nodeType="clickEffect">
                                  <p:stCondLst>
                                    <p:cond delay="0"/>
                                  </p:stCondLst>
                                  <p:childTnLst>
                                    <p:animEffect transition="out" filter="wipe(up)">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字典的顺序表示：检索运算</a:t>
            </a:r>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a:xfrm>
                <a:off x="452354" y="1341438"/>
                <a:ext cx="8153400" cy="4784725"/>
              </a:xfrm>
            </p:spPr>
            <p:txBody>
              <a:bodyPr/>
              <a:lstStyle/>
              <a:p>
                <a:r>
                  <a:rPr lang="zh-CN" altLang="en-US" dirty="0"/>
                  <a:t>顺序检索算法分析</a:t>
                </a:r>
              </a:p>
              <a:p>
                <a:pPr lvl="1"/>
                <a:r>
                  <a:rPr lang="zh-CN" altLang="en-US" dirty="0"/>
                  <a:t>检索成功时，顺序检索的平均检索长度为</a:t>
                </a:r>
                <a:r>
                  <a:rPr lang="zh-CN" altLang="en-US" b="1" dirty="0"/>
                  <a:t>：</a:t>
                </a:r>
                <a:endParaRPr lang="en-US" altLang="zh-CN" b="1" i="1" dirty="0">
                  <a:latin typeface="Cambria Math" panose="02040503050406030204" pitchFamily="18" charset="0"/>
                </a:endParaRPr>
              </a:p>
              <a:p>
                <a:pPr lvl="1"/>
                <a14:m>
                  <m:oMath xmlns:m="http://schemas.openxmlformats.org/officeDocument/2006/math">
                    <m:r>
                      <a:rPr lang="en-US" altLang="zh-CN" b="1" i="1" smtClean="0">
                        <a:latin typeface="Cambria Math" panose="02040503050406030204" pitchFamily="18" charset="0"/>
                      </a:rPr>
                      <m:t>       </m:t>
                    </m:r>
                    <m:r>
                      <a:rPr lang="en-US" altLang="zh-CN" b="1" i="1" smtClean="0">
                        <a:latin typeface="Cambria Math" panose="02040503050406030204" pitchFamily="18" charset="0"/>
                      </a:rPr>
                      <m:t>𝑨𝑺𝑳</m:t>
                    </m:r>
                    <m:r>
                      <a:rPr lang="en-US" altLang="zh-CN" b="1" i="1" smtClean="0">
                        <a:latin typeface="Cambria Math" panose="02040503050406030204" pitchFamily="18" charset="0"/>
                      </a:rPr>
                      <m:t>=</m:t>
                    </m:r>
                    <m:nary>
                      <m:naryPr>
                        <m:chr m:val="∑"/>
                        <m:limLoc m:val="subSup"/>
                        <m:ctrlPr>
                          <a:rPr lang="en-US" altLang="zh-CN" b="1" i="1" smtClean="0">
                            <a:latin typeface="Cambria Math" panose="02040503050406030204" pitchFamily="18" charset="0"/>
                          </a:rPr>
                        </m:ctrlPr>
                      </m:naryPr>
                      <m:sub>
                        <m:r>
                          <m:rPr>
                            <m:brk m:alnAt="25"/>
                          </m:rPr>
                          <a:rPr lang="en-US" altLang="zh-CN" b="1" i="1" smtClean="0">
                            <a:latin typeface="Cambria Math" panose="02040503050406030204" pitchFamily="18" charset="0"/>
                          </a:rPr>
                          <m:t>𝒊</m:t>
                        </m:r>
                        <m:r>
                          <a:rPr lang="en-US" altLang="zh-CN" b="1" i="1" smtClean="0">
                            <a:latin typeface="Cambria Math" panose="02040503050406030204" pitchFamily="18" charset="0"/>
                          </a:rPr>
                          <m:t>=</m:t>
                        </m:r>
                        <m:r>
                          <a:rPr lang="en-US" altLang="zh-CN" b="1" i="1" smtClean="0">
                            <a:latin typeface="Cambria Math" panose="02040503050406030204" pitchFamily="18" charset="0"/>
                          </a:rPr>
                          <m:t>𝟏</m:t>
                        </m:r>
                      </m:sub>
                      <m:sup>
                        <m:r>
                          <a:rPr lang="en-US" altLang="zh-CN" b="1" i="1" smtClean="0">
                            <a:latin typeface="Cambria Math" panose="02040503050406030204" pitchFamily="18" charset="0"/>
                          </a:rPr>
                          <m:t>𝒏</m:t>
                        </m:r>
                      </m:sup>
                      <m:e>
                        <m:r>
                          <a:rPr lang="en-US" altLang="zh-CN" b="1" i="1" smtClean="0">
                            <a:latin typeface="Cambria Math" panose="02040503050406030204" pitchFamily="18" charset="0"/>
                          </a:rPr>
                          <m:t>𝒊</m:t>
                        </m:r>
                        <m:r>
                          <a:rPr lang="en-US" altLang="zh-CN" b="1" i="1" smtClean="0">
                            <a:latin typeface="Cambria Math" panose="02040503050406030204" pitchFamily="18" charset="0"/>
                          </a:rPr>
                          <m:t>∗</m:t>
                        </m:r>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𝒑</m:t>
                            </m:r>
                          </m:e>
                          <m:sub>
                            <m:r>
                              <a:rPr lang="en-US" altLang="zh-CN" b="1" i="1" smtClean="0">
                                <a:latin typeface="Cambria Math" panose="02040503050406030204" pitchFamily="18" charset="0"/>
                              </a:rPr>
                              <m:t>𝒊</m:t>
                            </m:r>
                          </m:sub>
                        </m:sSub>
                      </m:e>
                    </m:nary>
                  </m:oMath>
                </a14:m>
                <a:endParaRPr lang="zh-CN" altLang="en-US" dirty="0"/>
              </a:p>
              <a:p>
                <a:endParaRPr lang="en-US" altLang="zh-CN" dirty="0"/>
              </a:p>
              <a:p>
                <a:pPr lvl="1"/>
                <a:r>
                  <a:rPr lang="zh-CN" altLang="en-US" dirty="0"/>
                  <a:t>若所有元素的检索概率相等，则</a:t>
                </a:r>
                <a14:m>
                  <m:oMath xmlns:m="http://schemas.openxmlformats.org/officeDocument/2006/math">
                    <m:r>
                      <a:rPr lang="en-US" altLang="zh-CN" b="0" i="1" smtClean="0">
                        <a:latin typeface="Cambria Math" panose="02040503050406030204" pitchFamily="18" charset="0"/>
                      </a:rPr>
                      <m:t>𝐴𝑆𝐿</m:t>
                    </m:r>
                    <m:r>
                      <a:rPr lang="en-US" altLang="zh-CN" b="0" i="1" smtClean="0">
                        <a:latin typeface="Cambria Math" panose="02040503050406030204" pitchFamily="18" charset="0"/>
                      </a:rPr>
                      <m:t>=</m:t>
                    </m:r>
                    <m:f>
                      <m:fPr>
                        <m:type m:val="lin"/>
                        <m:ctrlPr>
                          <a:rPr lang="en-US" altLang="zh-CN" b="0" i="1" smtClean="0">
                            <a:latin typeface="Cambria Math" panose="02040503050406030204" pitchFamily="18" charset="0"/>
                          </a:rPr>
                        </m:ctrlPr>
                      </m:fPr>
                      <m:num>
                        <m:r>
                          <a:rPr lang="zh-CN" altLang="en-US" i="1">
                            <a:latin typeface="Cambria Math" panose="02040503050406030204" pitchFamily="18" charset="0"/>
                          </a:rPr>
                          <m:t>（</m:t>
                        </m:r>
                        <m:r>
                          <a:rPr lang="en-US" altLang="zh-CN" b="0" i="1" smtClean="0">
                            <a:latin typeface="Cambria Math" panose="02040503050406030204" pitchFamily="18" charset="0"/>
                          </a:rPr>
                          <m:t>𝑛</m:t>
                        </m:r>
                        <m:r>
                          <a:rPr lang="en-US" altLang="zh-CN" b="0" i="1" smtClean="0">
                            <a:latin typeface="Cambria Math" panose="02040503050406030204" pitchFamily="18" charset="0"/>
                          </a:rPr>
                          <m:t>+1</m:t>
                        </m:r>
                        <m:r>
                          <a:rPr lang="zh-CN" altLang="en-US" i="1">
                            <a:latin typeface="Cambria Math" panose="02040503050406030204" pitchFamily="18" charset="0"/>
                          </a:rPr>
                          <m:t>）</m:t>
                        </m:r>
                      </m:num>
                      <m:den>
                        <m:r>
                          <a:rPr lang="en-US" altLang="zh-CN" b="0" i="1" smtClean="0">
                            <a:latin typeface="Cambria Math" panose="02040503050406030204" pitchFamily="18" charset="0"/>
                          </a:rPr>
                          <m:t>2</m:t>
                        </m:r>
                      </m:den>
                    </m:f>
                  </m:oMath>
                </a14:m>
                <a:endParaRPr lang="en-US" altLang="zh-CN" dirty="0"/>
              </a:p>
              <a:p>
                <a:endParaRPr lang="en-US" altLang="zh-CN" dirty="0"/>
              </a:p>
              <a:p>
                <a:pPr lvl="1"/>
                <a:r>
                  <a:rPr lang="zh-CN" altLang="en-US" dirty="0"/>
                  <a:t>检索失败时，即字典中不存在关键码为</a:t>
                </a:r>
                <a:r>
                  <a:rPr lang="en-US" altLang="zh-CN" b="1" dirty="0"/>
                  <a:t>key</a:t>
                </a:r>
                <a:r>
                  <a:rPr lang="zh-CN" altLang="en-US" dirty="0"/>
                  <a:t>的元素，时间复杂度为</a:t>
                </a:r>
                <a:r>
                  <a:rPr lang="en-US" altLang="zh-CN" b="1" dirty="0"/>
                  <a:t>O(n)</a:t>
                </a:r>
                <a:endParaRPr lang="en-US" altLang="zh-CN"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452354" y="1341438"/>
                <a:ext cx="8153400" cy="4784725"/>
              </a:xfrm>
              <a:blipFill rotWithShape="0">
                <a:blip r:embed="rId2"/>
                <a:stretch>
                  <a:fillRect l="-299" t="-2166" r="-276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89028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字典的顺序表示：检索运算</a:t>
            </a:r>
          </a:p>
        </p:txBody>
      </p:sp>
      <p:sp>
        <p:nvSpPr>
          <p:cNvPr id="3" name="内容占位符 2"/>
          <p:cNvSpPr>
            <a:spLocks noGrp="1"/>
          </p:cNvSpPr>
          <p:nvPr>
            <p:ph idx="1"/>
          </p:nvPr>
        </p:nvSpPr>
        <p:spPr>
          <a:xfrm>
            <a:off x="314324" y="1341438"/>
            <a:ext cx="8701087" cy="2401887"/>
          </a:xfrm>
        </p:spPr>
        <p:txBody>
          <a:bodyPr/>
          <a:lstStyle/>
          <a:p>
            <a:pPr>
              <a:lnSpc>
                <a:spcPts val="4000"/>
              </a:lnSpc>
            </a:pPr>
            <a:r>
              <a:rPr lang="zh-CN" altLang="en-US" dirty="0"/>
              <a:t>顺序检索的优点是算法简单且适应面广。无论字典中元素是否有序均可使用。缺点是平均检索长度较大，特别是当</a:t>
            </a:r>
            <a:r>
              <a:rPr lang="en-US" altLang="zh-CN" b="1" dirty="0"/>
              <a:t>n</a:t>
            </a:r>
            <a:r>
              <a:rPr lang="zh-CN" altLang="en-US" dirty="0"/>
              <a:t>很大时，检索效率较低。</a:t>
            </a:r>
          </a:p>
        </p:txBody>
      </p:sp>
      <p:sp>
        <p:nvSpPr>
          <p:cNvPr id="4" name="矩形 3"/>
          <p:cNvSpPr/>
          <p:nvPr/>
        </p:nvSpPr>
        <p:spPr>
          <a:xfrm>
            <a:off x="314324" y="3886200"/>
            <a:ext cx="8701087" cy="2457450"/>
          </a:xfrm>
          <a:prstGeom prst="rect">
            <a:avLst/>
          </a:prstGeom>
          <a:solidFill>
            <a:schemeClr val="bg1">
              <a:lumMod val="90000"/>
            </a:schemeClr>
          </a:solidFill>
          <a:ln w="9525">
            <a:noFill/>
            <a:miter lim="800000"/>
            <a:headEnd/>
            <a:tailEnd/>
          </a:ln>
        </p:spPr>
        <p:txBody>
          <a:bodyPr vert="horz" wrap="square" lIns="91440" tIns="45720" rIns="91440" bIns="45720" numCol="1" anchor="t" anchorCtr="0" compatLnSpc="1">
            <a:prstTxWarp prst="textNoShape">
              <a:avLst/>
            </a:prstTxWarp>
          </a:bodyPr>
          <a:lstStyle/>
          <a:p>
            <a:pPr marL="319088" indent="-319088" defTabSz="0">
              <a:lnSpc>
                <a:spcPts val="3000"/>
              </a:lnSpc>
              <a:spcBef>
                <a:spcPts val="700"/>
              </a:spcBef>
              <a:buClr>
                <a:schemeClr val="accent2"/>
              </a:buClr>
              <a:buSzPct val="60000"/>
              <a:buFont typeface="Wingdings" pitchFamily="2" charset="2"/>
              <a:buChar char=""/>
            </a:pPr>
            <a:r>
              <a:rPr lang="zh-CN" altLang="en-US" sz="2800" dirty="0">
                <a:latin typeface="华文中宋" panose="02010600040101010101" pitchFamily="2" charset="-122"/>
                <a:ea typeface="华文中宋" panose="02010600040101010101" pitchFamily="2" charset="-122"/>
                <a:sym typeface="Tw Cen MT"/>
              </a:rPr>
              <a:t>思考题：</a:t>
            </a:r>
            <a:endParaRPr lang="en-US" altLang="zh-CN" sz="2800" dirty="0">
              <a:latin typeface="华文中宋" panose="02010600040101010101" pitchFamily="2" charset="-122"/>
              <a:ea typeface="华文中宋" panose="02010600040101010101" pitchFamily="2" charset="-122"/>
              <a:sym typeface="Tw Cen MT"/>
            </a:endParaRPr>
          </a:p>
          <a:p>
            <a:pPr marL="776288" lvl="1" indent="-319088" defTabSz="0">
              <a:lnSpc>
                <a:spcPts val="4000"/>
              </a:lnSpc>
              <a:spcBef>
                <a:spcPts val="700"/>
              </a:spcBef>
              <a:buClr>
                <a:schemeClr val="accent2"/>
              </a:buClr>
              <a:buSzPct val="60000"/>
              <a:buFont typeface="Wingdings" pitchFamily="2" charset="2"/>
              <a:buChar char=""/>
            </a:pPr>
            <a:r>
              <a:rPr lang="zh-CN" altLang="en-US" sz="2800" dirty="0">
                <a:solidFill>
                  <a:srgbClr val="000099"/>
                </a:solidFill>
                <a:latin typeface="华文中宋" panose="02010600040101010101" pitchFamily="2" charset="-122"/>
                <a:ea typeface="华文中宋" panose="02010600040101010101" pitchFamily="2" charset="-122"/>
                <a:sym typeface="Tw Cen MT"/>
              </a:rPr>
              <a:t>若字典中各元素的检索概率不相等，例如</a:t>
            </a:r>
            <a:r>
              <a:rPr lang="en-US" altLang="zh-CN" sz="2800" dirty="0">
                <a:solidFill>
                  <a:srgbClr val="000099"/>
                </a:solidFill>
                <a:latin typeface="华文中宋" panose="02010600040101010101" pitchFamily="2" charset="-122"/>
                <a:ea typeface="华文中宋" panose="02010600040101010101" pitchFamily="2" charset="-122"/>
                <a:sym typeface="Tw Cen MT"/>
              </a:rPr>
              <a:t>p</a:t>
            </a:r>
            <a:r>
              <a:rPr lang="en-US" altLang="zh-CN" sz="2800" baseline="-25000" dirty="0">
                <a:solidFill>
                  <a:srgbClr val="000099"/>
                </a:solidFill>
                <a:latin typeface="华文中宋" panose="02010600040101010101" pitchFamily="2" charset="-122"/>
                <a:ea typeface="华文中宋" panose="02010600040101010101" pitchFamily="2" charset="-122"/>
                <a:sym typeface="Tw Cen MT"/>
              </a:rPr>
              <a:t>1</a:t>
            </a:r>
            <a:r>
              <a:rPr lang="zh-CN" altLang="en-US" sz="2800" dirty="0">
                <a:solidFill>
                  <a:srgbClr val="000099"/>
                </a:solidFill>
                <a:latin typeface="华文中宋" panose="02010600040101010101" pitchFamily="2" charset="-122"/>
                <a:ea typeface="华文中宋" panose="02010600040101010101" pitchFamily="2" charset="-122"/>
                <a:sym typeface="Tw Cen MT"/>
              </a:rPr>
              <a:t>≤</a:t>
            </a:r>
            <a:r>
              <a:rPr lang="en-US" altLang="zh-CN" sz="2800" dirty="0">
                <a:solidFill>
                  <a:srgbClr val="000099"/>
                </a:solidFill>
                <a:latin typeface="华文中宋" panose="02010600040101010101" pitchFamily="2" charset="-122"/>
                <a:ea typeface="华文中宋" panose="02010600040101010101" pitchFamily="2" charset="-122"/>
                <a:sym typeface="Tw Cen MT"/>
              </a:rPr>
              <a:t>p</a:t>
            </a:r>
            <a:r>
              <a:rPr lang="en-US" altLang="zh-CN" sz="2800" baseline="-25000" dirty="0">
                <a:solidFill>
                  <a:srgbClr val="000099"/>
                </a:solidFill>
                <a:latin typeface="华文中宋" panose="02010600040101010101" pitchFamily="2" charset="-122"/>
                <a:ea typeface="华文中宋" panose="02010600040101010101" pitchFamily="2" charset="-122"/>
                <a:sym typeface="Tw Cen MT"/>
              </a:rPr>
              <a:t>2</a:t>
            </a:r>
            <a:r>
              <a:rPr lang="zh-CN" altLang="en-US" sz="2800" dirty="0">
                <a:solidFill>
                  <a:srgbClr val="000099"/>
                </a:solidFill>
                <a:latin typeface="华文中宋" panose="02010600040101010101" pitchFamily="2" charset="-122"/>
                <a:ea typeface="华文中宋" panose="02010600040101010101" pitchFamily="2" charset="-122"/>
                <a:sym typeface="Tw Cen MT"/>
              </a:rPr>
              <a:t> ≤ </a:t>
            </a:r>
            <a:r>
              <a:rPr lang="en-US" altLang="zh-CN" sz="2800" dirty="0">
                <a:solidFill>
                  <a:srgbClr val="000099"/>
                </a:solidFill>
                <a:latin typeface="华文中宋" panose="02010600040101010101" pitchFamily="2" charset="-122"/>
                <a:ea typeface="华文中宋" panose="02010600040101010101" pitchFamily="2" charset="-122"/>
                <a:sym typeface="Tw Cen MT"/>
              </a:rPr>
              <a:t>…</a:t>
            </a:r>
            <a:r>
              <a:rPr lang="zh-CN" altLang="en-US" sz="2800" dirty="0">
                <a:solidFill>
                  <a:srgbClr val="000099"/>
                </a:solidFill>
                <a:latin typeface="华文中宋" panose="02010600040101010101" pitchFamily="2" charset="-122"/>
                <a:ea typeface="华文中宋" panose="02010600040101010101" pitchFamily="2" charset="-122"/>
                <a:sym typeface="Tw Cen MT"/>
              </a:rPr>
              <a:t> ≤ </a:t>
            </a:r>
            <a:r>
              <a:rPr lang="en-US" altLang="zh-CN" sz="2800" dirty="0" err="1">
                <a:solidFill>
                  <a:srgbClr val="000099"/>
                </a:solidFill>
                <a:latin typeface="华文中宋" panose="02010600040101010101" pitchFamily="2" charset="-122"/>
                <a:ea typeface="华文中宋" panose="02010600040101010101" pitchFamily="2" charset="-122"/>
                <a:sym typeface="Tw Cen MT"/>
              </a:rPr>
              <a:t>p</a:t>
            </a:r>
            <a:r>
              <a:rPr lang="en-US" altLang="zh-CN" sz="2800" baseline="-25000" dirty="0" err="1">
                <a:solidFill>
                  <a:srgbClr val="000099"/>
                </a:solidFill>
                <a:latin typeface="华文中宋" panose="02010600040101010101" pitchFamily="2" charset="-122"/>
                <a:ea typeface="华文中宋" panose="02010600040101010101" pitchFamily="2" charset="-122"/>
                <a:sym typeface="Tw Cen MT"/>
              </a:rPr>
              <a:t>n</a:t>
            </a:r>
            <a:r>
              <a:rPr lang="zh-CN" altLang="en-US" sz="2800" dirty="0">
                <a:solidFill>
                  <a:srgbClr val="000099"/>
                </a:solidFill>
                <a:latin typeface="华文中宋" panose="02010600040101010101" pitchFamily="2" charset="-122"/>
                <a:ea typeface="华文中宋" panose="02010600040101010101" pitchFamily="2" charset="-122"/>
                <a:sym typeface="Tw Cen MT"/>
              </a:rPr>
              <a:t>时，该如何组织元素</a:t>
            </a:r>
            <a:r>
              <a:rPr lang="en-US" altLang="zh-CN" sz="2800" dirty="0">
                <a:solidFill>
                  <a:srgbClr val="000099"/>
                </a:solidFill>
                <a:latin typeface="华文中宋" panose="02010600040101010101" pitchFamily="2" charset="-122"/>
                <a:ea typeface="华文中宋" panose="02010600040101010101" pitchFamily="2" charset="-122"/>
                <a:sym typeface="Tw Cen MT"/>
              </a:rPr>
              <a:t>?</a:t>
            </a:r>
          </a:p>
          <a:p>
            <a:pPr marL="1233488" lvl="2" indent="-319088" defTabSz="0">
              <a:lnSpc>
                <a:spcPts val="3000"/>
              </a:lnSpc>
              <a:spcBef>
                <a:spcPts val="700"/>
              </a:spcBef>
              <a:buClr>
                <a:schemeClr val="accent2"/>
              </a:buClr>
              <a:buSzPct val="60000"/>
              <a:buFont typeface="Wingdings" pitchFamily="2" charset="2"/>
              <a:buChar char=""/>
            </a:pPr>
            <a:r>
              <a:rPr lang="zh-CN" altLang="en-US" sz="2400" dirty="0">
                <a:latin typeface="华文中宋" panose="02010600040101010101" pitchFamily="2" charset="-122"/>
                <a:ea typeface="华文中宋" panose="02010600040101010101" pitchFamily="2" charset="-122"/>
                <a:sym typeface="Tw Cen MT"/>
              </a:rPr>
              <a:t>若</a:t>
            </a:r>
            <a:r>
              <a:rPr lang="en-US" altLang="zh-CN" sz="2400" dirty="0">
                <a:latin typeface="华文中宋" panose="02010600040101010101" pitchFamily="2" charset="-122"/>
                <a:ea typeface="华文中宋" panose="02010600040101010101" pitchFamily="2" charset="-122"/>
                <a:sym typeface="Tw Cen MT"/>
              </a:rPr>
              <a:t>	</a:t>
            </a:r>
            <a:r>
              <a:rPr lang="zh-CN" altLang="en-US" sz="2400" dirty="0">
                <a:latin typeface="华文中宋" panose="02010600040101010101" pitchFamily="2" charset="-122"/>
                <a:ea typeface="华文中宋" panose="02010600040101010101" pitchFamily="2" charset="-122"/>
                <a:sym typeface="Tw Cen MT"/>
              </a:rPr>
              <a:t>已知各元素的检索概率，应将字典中元素按检索概率由大到小排序，以便提高检索效率</a:t>
            </a:r>
            <a:endParaRPr lang="en-US" altLang="zh-CN" sz="2400" dirty="0">
              <a:latin typeface="华文中宋" panose="02010600040101010101" pitchFamily="2" charset="-122"/>
              <a:ea typeface="华文中宋" panose="02010600040101010101" pitchFamily="2" charset="-122"/>
              <a:sym typeface="Tw Cen MT"/>
            </a:endParaRPr>
          </a:p>
        </p:txBody>
      </p:sp>
      <p:sp>
        <p:nvSpPr>
          <p:cNvPr id="5" name="圆角矩形 4"/>
          <p:cNvSpPr/>
          <p:nvPr/>
        </p:nvSpPr>
        <p:spPr bwMode="auto">
          <a:xfrm>
            <a:off x="1285875" y="5343525"/>
            <a:ext cx="7729535" cy="857250"/>
          </a:xfrm>
          <a:prstGeom prst="roundRect">
            <a:avLst/>
          </a:prstGeom>
          <a:solidFill>
            <a:schemeClr val="bg1">
              <a:lumMod val="90000"/>
            </a:schemeClr>
          </a:solidFill>
          <a:ln w="9525" cap="flat" cmpd="sng" algn="ctr">
            <a:solidFill>
              <a:schemeClr val="bg1">
                <a:lumMod val="9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683792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有序顺序表与二分法检索</a:t>
            </a:r>
          </a:p>
        </p:txBody>
      </p:sp>
      <p:sp>
        <p:nvSpPr>
          <p:cNvPr id="3" name="内容占位符 2"/>
          <p:cNvSpPr>
            <a:spLocks noGrp="1"/>
          </p:cNvSpPr>
          <p:nvPr>
            <p:ph idx="1"/>
          </p:nvPr>
        </p:nvSpPr>
        <p:spPr>
          <a:xfrm>
            <a:off x="185739" y="1341438"/>
            <a:ext cx="8815386" cy="4759325"/>
          </a:xfrm>
        </p:spPr>
        <p:txBody>
          <a:bodyPr/>
          <a:lstStyle/>
          <a:p>
            <a:pPr>
              <a:lnSpc>
                <a:spcPts val="3500"/>
              </a:lnSpc>
            </a:pPr>
            <a:r>
              <a:rPr lang="zh-CN" altLang="en-US" dirty="0"/>
              <a:t>虽然集合（或字典）中的元素间没有明显逻辑关系，但是否将元素进行某种有序组织，并在顺序检索的过程中利用这种有序性。</a:t>
            </a:r>
            <a:endParaRPr lang="en-US" altLang="zh-CN" dirty="0"/>
          </a:p>
          <a:p>
            <a:pPr>
              <a:lnSpc>
                <a:spcPts val="3500"/>
              </a:lnSpc>
            </a:pPr>
            <a:endParaRPr lang="en-US" altLang="zh-CN" dirty="0"/>
          </a:p>
          <a:p>
            <a:pPr>
              <a:lnSpc>
                <a:spcPts val="3500"/>
              </a:lnSpc>
            </a:pPr>
            <a:endParaRPr lang="en-US" altLang="zh-CN" dirty="0"/>
          </a:p>
          <a:p>
            <a:pPr>
              <a:lnSpc>
                <a:spcPts val="3500"/>
              </a:lnSpc>
            </a:pPr>
            <a:r>
              <a:rPr lang="zh-CN" altLang="en-US" dirty="0">
                <a:solidFill>
                  <a:srgbClr val="3333CC"/>
                </a:solidFill>
              </a:rPr>
              <a:t>有序顺序表</a:t>
            </a:r>
            <a:r>
              <a:rPr lang="zh-CN" altLang="en-US" dirty="0"/>
              <a:t>：将字典元素按关键码递增（或递减）的顺序排序并存储到顺序表中形成的存储结构。</a:t>
            </a:r>
            <a:endParaRPr lang="en-US" altLang="zh-CN" dirty="0"/>
          </a:p>
          <a:p>
            <a:pPr>
              <a:lnSpc>
                <a:spcPts val="3500"/>
              </a:lnSpc>
            </a:pPr>
            <a:endParaRPr lang="en-US" altLang="zh-CN" dirty="0"/>
          </a:p>
          <a:p>
            <a:pPr>
              <a:lnSpc>
                <a:spcPts val="3500"/>
              </a:lnSpc>
            </a:pPr>
            <a:endParaRPr lang="zh-CN" altLang="en-US" dirty="0"/>
          </a:p>
        </p:txBody>
      </p:sp>
    </p:spTree>
    <p:extLst>
      <p:ext uri="{BB962C8B-B14F-4D97-AF65-F5344CB8AC3E}">
        <p14:creationId xmlns:p14="http://schemas.microsoft.com/office/powerpoint/2010/main" val="130880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有序顺序表与二分法检索</a:t>
            </a:r>
          </a:p>
        </p:txBody>
      </p:sp>
      <p:sp>
        <p:nvSpPr>
          <p:cNvPr id="3" name="内容占位符 2"/>
          <p:cNvSpPr>
            <a:spLocks noGrp="1"/>
          </p:cNvSpPr>
          <p:nvPr>
            <p:ph idx="1"/>
          </p:nvPr>
        </p:nvSpPr>
        <p:spPr>
          <a:xfrm>
            <a:off x="452354" y="1341438"/>
            <a:ext cx="8153400" cy="4784725"/>
          </a:xfrm>
        </p:spPr>
        <p:txBody>
          <a:bodyPr/>
          <a:lstStyle/>
          <a:p>
            <a:r>
              <a:rPr lang="zh-CN" altLang="en-US" dirty="0"/>
              <a:t>二分法检索（又称折半检索）</a:t>
            </a:r>
            <a:endParaRPr lang="en-US" altLang="zh-CN" dirty="0"/>
          </a:p>
          <a:p>
            <a:pPr lvl="1"/>
            <a:r>
              <a:rPr lang="zh-CN" altLang="en-US" dirty="0"/>
              <a:t>前提：字典的元素在顺序表中按关键码有序存储</a:t>
            </a:r>
            <a:endParaRPr lang="en-US" altLang="zh-CN" dirty="0"/>
          </a:p>
          <a:p>
            <a:pPr lvl="1"/>
            <a:r>
              <a:rPr lang="zh-CN" altLang="en-US" dirty="0"/>
              <a:t>基本思想：</a:t>
            </a:r>
            <a:endParaRPr lang="en-US" altLang="zh-CN" dirty="0"/>
          </a:p>
          <a:p>
            <a:pPr lvl="2"/>
            <a:r>
              <a:rPr lang="zh-CN" altLang="en-US" dirty="0"/>
              <a:t>将给定值</a:t>
            </a:r>
            <a:r>
              <a:rPr lang="en-US" altLang="zh-CN" b="1" dirty="0"/>
              <a:t>key</a:t>
            </a:r>
            <a:r>
              <a:rPr lang="zh-CN" altLang="en-US" dirty="0"/>
              <a:t>与数组中间位置上元素的关键码比较，若相等，则检索成功；否则，若</a:t>
            </a:r>
            <a:r>
              <a:rPr lang="en-US" altLang="zh-CN" b="1" dirty="0"/>
              <a:t>key</a:t>
            </a:r>
            <a:r>
              <a:rPr lang="zh-CN" altLang="en-US" dirty="0"/>
              <a:t>小，则在数组前半部分中继续进行二分法检索，否则在数组后半部分中继续进行二分法检索；</a:t>
            </a:r>
            <a:endParaRPr lang="en-US" altLang="zh-CN" dirty="0"/>
          </a:p>
          <a:p>
            <a:pPr lvl="2"/>
            <a:r>
              <a:rPr lang="zh-CN" altLang="en-US" dirty="0"/>
              <a:t>经过一次比较就缩小一半的查找区间，如此进行下去，直到能够确定检索成功或检索</a:t>
            </a:r>
            <a:r>
              <a:rPr lang="zh-CN" altLang="en-US"/>
              <a:t>失败为止。</a:t>
            </a:r>
            <a:endParaRPr lang="en-US" altLang="zh-CN" dirty="0"/>
          </a:p>
        </p:txBody>
      </p:sp>
    </p:spTree>
    <p:extLst>
      <p:ext uri="{BB962C8B-B14F-4D97-AF65-F5344CB8AC3E}">
        <p14:creationId xmlns:p14="http://schemas.microsoft.com/office/powerpoint/2010/main" val="1067092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二分法检索示例</a:t>
            </a:r>
          </a:p>
        </p:txBody>
      </p:sp>
      <p:sp>
        <p:nvSpPr>
          <p:cNvPr id="4" name="矩形 3"/>
          <p:cNvSpPr/>
          <p:nvPr/>
        </p:nvSpPr>
        <p:spPr bwMode="auto">
          <a:xfrm>
            <a:off x="2042651" y="160020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 name="矩形 4"/>
          <p:cNvSpPr/>
          <p:nvPr/>
        </p:nvSpPr>
        <p:spPr bwMode="auto">
          <a:xfrm>
            <a:off x="2794818" y="160020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3546985" y="160020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4299152" y="160020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5051319" y="160020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 name="矩形 8"/>
          <p:cNvSpPr/>
          <p:nvPr/>
        </p:nvSpPr>
        <p:spPr bwMode="auto">
          <a:xfrm>
            <a:off x="5803486" y="160020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6555653" y="160020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文本框 10"/>
          <p:cNvSpPr txBox="1"/>
          <p:nvPr/>
        </p:nvSpPr>
        <p:spPr>
          <a:xfrm>
            <a:off x="2236587" y="1230868"/>
            <a:ext cx="487024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0         1        2         3        4        5        6</a:t>
            </a:r>
            <a:endParaRPr lang="zh-CN" altLang="en-US" dirty="0">
              <a:latin typeface="华文中宋" panose="02010600040101010101" pitchFamily="2" charset="-122"/>
              <a:ea typeface="华文中宋" panose="02010600040101010101" pitchFamily="2" charset="-122"/>
            </a:endParaRPr>
          </a:p>
        </p:txBody>
      </p:sp>
      <p:sp>
        <p:nvSpPr>
          <p:cNvPr id="12" name="文本框 11"/>
          <p:cNvSpPr txBox="1"/>
          <p:nvPr/>
        </p:nvSpPr>
        <p:spPr>
          <a:xfrm>
            <a:off x="143766" y="2760146"/>
            <a:ext cx="931665" cy="369332"/>
          </a:xfrm>
          <a:prstGeom prst="rect">
            <a:avLst/>
          </a:prstGeom>
          <a:noFill/>
        </p:spPr>
        <p:txBody>
          <a:bodyPr wrap="none" rtlCol="0">
            <a:spAutoFit/>
          </a:bodyPr>
          <a:lstStyle/>
          <a:p>
            <a:r>
              <a:rPr lang="zh-CN" altLang="en-US" dirty="0">
                <a:latin typeface="华文中宋" panose="02010600040101010101" pitchFamily="2" charset="-122"/>
                <a:ea typeface="华文中宋" panose="02010600040101010101" pitchFamily="2" charset="-122"/>
              </a:rPr>
              <a:t>检索</a:t>
            </a:r>
            <a:r>
              <a:rPr lang="en-US" altLang="zh-CN" dirty="0">
                <a:latin typeface="华文中宋" panose="02010600040101010101" pitchFamily="2" charset="-122"/>
                <a:ea typeface="华文中宋" panose="02010600040101010101" pitchFamily="2" charset="-122"/>
              </a:rPr>
              <a:t>19</a:t>
            </a:r>
            <a:endParaRPr lang="zh-CN" altLang="en-US" dirty="0">
              <a:latin typeface="华文中宋" panose="02010600040101010101" pitchFamily="2" charset="-122"/>
              <a:ea typeface="华文中宋" panose="02010600040101010101" pitchFamily="2" charset="-122"/>
            </a:endParaRPr>
          </a:p>
        </p:txBody>
      </p:sp>
      <p:sp>
        <p:nvSpPr>
          <p:cNvPr id="14" name="文本框 13"/>
          <p:cNvSpPr txBox="1"/>
          <p:nvPr/>
        </p:nvSpPr>
        <p:spPr>
          <a:xfrm>
            <a:off x="143766" y="1688068"/>
            <a:ext cx="1338828" cy="369332"/>
          </a:xfrm>
          <a:prstGeom prst="rect">
            <a:avLst/>
          </a:prstGeom>
          <a:noFill/>
        </p:spPr>
        <p:txBody>
          <a:bodyPr wrap="none" rtlCol="0">
            <a:spAutoFit/>
          </a:bodyPr>
          <a:lstStyle/>
          <a:p>
            <a:r>
              <a:rPr lang="zh-CN" altLang="en-US" dirty="0">
                <a:latin typeface="华文中宋" panose="02010600040101010101" pitchFamily="2" charset="-122"/>
                <a:ea typeface="华文中宋" panose="02010600040101010101" pitchFamily="2" charset="-122"/>
              </a:rPr>
              <a:t>有序顺序表</a:t>
            </a:r>
          </a:p>
        </p:txBody>
      </p:sp>
      <p:sp>
        <p:nvSpPr>
          <p:cNvPr id="15" name="矩形 14"/>
          <p:cNvSpPr/>
          <p:nvPr/>
        </p:nvSpPr>
        <p:spPr bwMode="auto">
          <a:xfrm>
            <a:off x="2071896" y="2716212"/>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6" name="矩形 15"/>
          <p:cNvSpPr/>
          <p:nvPr/>
        </p:nvSpPr>
        <p:spPr bwMode="auto">
          <a:xfrm>
            <a:off x="2824063" y="2716212"/>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p:cNvSpPr/>
          <p:nvPr/>
        </p:nvSpPr>
        <p:spPr bwMode="auto">
          <a:xfrm>
            <a:off x="3576230" y="2716212"/>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8" name="矩形 17"/>
          <p:cNvSpPr/>
          <p:nvPr/>
        </p:nvSpPr>
        <p:spPr bwMode="auto">
          <a:xfrm>
            <a:off x="4328397" y="2716212"/>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9" name="矩形 18"/>
          <p:cNvSpPr/>
          <p:nvPr/>
        </p:nvSpPr>
        <p:spPr bwMode="auto">
          <a:xfrm>
            <a:off x="5080564" y="2716212"/>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0" name="矩形 19"/>
          <p:cNvSpPr/>
          <p:nvPr/>
        </p:nvSpPr>
        <p:spPr bwMode="auto">
          <a:xfrm>
            <a:off x="5832731" y="2716212"/>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1" name="矩形 20"/>
          <p:cNvSpPr/>
          <p:nvPr/>
        </p:nvSpPr>
        <p:spPr bwMode="auto">
          <a:xfrm>
            <a:off x="6584898" y="2716212"/>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文本框 21"/>
          <p:cNvSpPr txBox="1"/>
          <p:nvPr/>
        </p:nvSpPr>
        <p:spPr>
          <a:xfrm>
            <a:off x="2265832" y="2346880"/>
            <a:ext cx="487024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0         1        2         3        4        5        6</a:t>
            </a:r>
            <a:endParaRPr lang="zh-CN" altLang="en-US" dirty="0">
              <a:latin typeface="华文中宋" panose="02010600040101010101" pitchFamily="2" charset="-122"/>
              <a:ea typeface="华文中宋" panose="02010600040101010101" pitchFamily="2" charset="-122"/>
            </a:endParaRPr>
          </a:p>
        </p:txBody>
      </p:sp>
      <p:cxnSp>
        <p:nvCxnSpPr>
          <p:cNvPr id="24" name="直接箭头连接符 23"/>
          <p:cNvCxnSpPr/>
          <p:nvPr/>
        </p:nvCxnSpPr>
        <p:spPr bwMode="auto">
          <a:xfrm flipV="1">
            <a:off x="4675239" y="3261262"/>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6" name="矩形 25"/>
          <p:cNvSpPr/>
          <p:nvPr/>
        </p:nvSpPr>
        <p:spPr bwMode="auto">
          <a:xfrm>
            <a:off x="2042148" y="426243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矩形 26"/>
          <p:cNvSpPr/>
          <p:nvPr/>
        </p:nvSpPr>
        <p:spPr bwMode="auto">
          <a:xfrm>
            <a:off x="2794315" y="426243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3546482" y="426243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9" name="矩形 28"/>
          <p:cNvSpPr/>
          <p:nvPr/>
        </p:nvSpPr>
        <p:spPr bwMode="auto">
          <a:xfrm>
            <a:off x="4298649" y="426243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5050816" y="426243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1" name="矩形 30"/>
          <p:cNvSpPr/>
          <p:nvPr/>
        </p:nvSpPr>
        <p:spPr bwMode="auto">
          <a:xfrm>
            <a:off x="5802983" y="426243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6555150" y="426243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3" name="文本框 32"/>
          <p:cNvSpPr txBox="1"/>
          <p:nvPr/>
        </p:nvSpPr>
        <p:spPr>
          <a:xfrm>
            <a:off x="2236084" y="3893104"/>
            <a:ext cx="487024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0         1        2         3        4        5        6</a:t>
            </a:r>
            <a:endParaRPr lang="zh-CN" altLang="en-US" dirty="0">
              <a:latin typeface="华文中宋" panose="02010600040101010101" pitchFamily="2" charset="-122"/>
              <a:ea typeface="华文中宋" panose="02010600040101010101" pitchFamily="2" charset="-122"/>
            </a:endParaRPr>
          </a:p>
        </p:txBody>
      </p:sp>
      <p:cxnSp>
        <p:nvCxnSpPr>
          <p:cNvPr id="34" name="直接箭头连接符 33"/>
          <p:cNvCxnSpPr/>
          <p:nvPr/>
        </p:nvCxnSpPr>
        <p:spPr bwMode="auto">
          <a:xfrm flipV="1">
            <a:off x="6194072" y="4807486"/>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文本框 35"/>
          <p:cNvSpPr txBox="1"/>
          <p:nvPr/>
        </p:nvSpPr>
        <p:spPr>
          <a:xfrm>
            <a:off x="4781568" y="3339106"/>
            <a:ext cx="1250663" cy="369332"/>
          </a:xfrm>
          <a:prstGeom prst="rect">
            <a:avLst/>
          </a:prstGeom>
          <a:noFill/>
        </p:spPr>
        <p:txBody>
          <a:bodyPr wrap="none" rtlCol="0">
            <a:spAutoFit/>
          </a:bodyPr>
          <a:lstStyle/>
          <a:p>
            <a:r>
              <a:rPr lang="zh-CN" altLang="en-US" dirty="0">
                <a:latin typeface="华文中宋" panose="02010600040101010101" pitchFamily="2" charset="-122"/>
                <a:ea typeface="华文中宋" panose="02010600040101010101" pitchFamily="2" charset="-122"/>
              </a:rPr>
              <a:t>第</a:t>
            </a:r>
            <a:r>
              <a:rPr lang="en-US" altLang="zh-CN" dirty="0">
                <a:latin typeface="华文中宋" panose="02010600040101010101" pitchFamily="2" charset="-122"/>
                <a:ea typeface="华文中宋" panose="02010600040101010101" pitchFamily="2" charset="-122"/>
              </a:rPr>
              <a:t>1</a:t>
            </a:r>
            <a:r>
              <a:rPr lang="zh-CN" altLang="en-US" dirty="0">
                <a:latin typeface="华文中宋" panose="02010600040101010101" pitchFamily="2" charset="-122"/>
                <a:ea typeface="华文中宋" panose="02010600040101010101" pitchFamily="2" charset="-122"/>
              </a:rPr>
              <a:t>次比较</a:t>
            </a:r>
          </a:p>
        </p:txBody>
      </p:sp>
      <p:sp>
        <p:nvSpPr>
          <p:cNvPr id="37" name="文本框 36"/>
          <p:cNvSpPr txBox="1"/>
          <p:nvPr/>
        </p:nvSpPr>
        <p:spPr>
          <a:xfrm>
            <a:off x="6335649" y="4909219"/>
            <a:ext cx="2404826" cy="369332"/>
          </a:xfrm>
          <a:prstGeom prst="rect">
            <a:avLst/>
          </a:prstGeom>
          <a:noFill/>
        </p:spPr>
        <p:txBody>
          <a:bodyPr wrap="none" rtlCol="0">
            <a:spAutoFit/>
          </a:bodyPr>
          <a:lstStyle/>
          <a:p>
            <a:r>
              <a:rPr lang="zh-CN" altLang="en-US" dirty="0">
                <a:latin typeface="华文中宋" panose="02010600040101010101" pitchFamily="2" charset="-122"/>
                <a:ea typeface="华文中宋" panose="02010600040101010101" pitchFamily="2" charset="-122"/>
              </a:rPr>
              <a:t>第</a:t>
            </a:r>
            <a:r>
              <a:rPr lang="en-US" altLang="zh-CN" dirty="0">
                <a:latin typeface="华文中宋" panose="02010600040101010101" pitchFamily="2" charset="-122"/>
                <a:ea typeface="华文中宋" panose="02010600040101010101" pitchFamily="2" charset="-122"/>
              </a:rPr>
              <a:t>2</a:t>
            </a:r>
            <a:r>
              <a:rPr lang="zh-CN" altLang="en-US" dirty="0">
                <a:latin typeface="华文中宋" panose="02010600040101010101" pitchFamily="2" charset="-122"/>
                <a:ea typeface="华文中宋" panose="02010600040101010101" pitchFamily="2" charset="-122"/>
              </a:rPr>
              <a:t>次比较，检索成功</a:t>
            </a:r>
          </a:p>
        </p:txBody>
      </p:sp>
    </p:spTree>
    <p:extLst>
      <p:ext uri="{BB962C8B-B14F-4D97-AF65-F5344CB8AC3E}">
        <p14:creationId xmlns:p14="http://schemas.microsoft.com/office/powerpoint/2010/main" val="1722805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二分法检索示例</a:t>
            </a:r>
          </a:p>
        </p:txBody>
      </p:sp>
      <p:sp>
        <p:nvSpPr>
          <p:cNvPr id="12" name="文本框 11"/>
          <p:cNvSpPr txBox="1"/>
          <p:nvPr/>
        </p:nvSpPr>
        <p:spPr>
          <a:xfrm>
            <a:off x="341237" y="2013466"/>
            <a:ext cx="931665" cy="369332"/>
          </a:xfrm>
          <a:prstGeom prst="rect">
            <a:avLst/>
          </a:prstGeom>
          <a:noFill/>
        </p:spPr>
        <p:txBody>
          <a:bodyPr wrap="none" rtlCol="0">
            <a:spAutoFit/>
          </a:bodyPr>
          <a:lstStyle/>
          <a:p>
            <a:r>
              <a:rPr lang="zh-CN" altLang="en-US" dirty="0">
                <a:latin typeface="华文中宋" panose="02010600040101010101" pitchFamily="2" charset="-122"/>
                <a:ea typeface="华文中宋" panose="02010600040101010101" pitchFamily="2" charset="-122"/>
              </a:rPr>
              <a:t>检索</a:t>
            </a:r>
            <a:r>
              <a:rPr lang="en-US" altLang="zh-CN" dirty="0">
                <a:latin typeface="华文中宋" panose="02010600040101010101" pitchFamily="2" charset="-122"/>
                <a:ea typeface="华文中宋" panose="02010600040101010101" pitchFamily="2" charset="-122"/>
              </a:rPr>
              <a:t>20</a:t>
            </a:r>
            <a:endParaRPr lang="zh-CN" altLang="en-US" dirty="0">
              <a:latin typeface="华文中宋" panose="02010600040101010101" pitchFamily="2" charset="-122"/>
              <a:ea typeface="华文中宋" panose="02010600040101010101" pitchFamily="2" charset="-122"/>
            </a:endParaRPr>
          </a:p>
        </p:txBody>
      </p:sp>
      <p:sp>
        <p:nvSpPr>
          <p:cNvPr id="15" name="矩形 14"/>
          <p:cNvSpPr/>
          <p:nvPr/>
        </p:nvSpPr>
        <p:spPr bwMode="auto">
          <a:xfrm>
            <a:off x="1893283" y="201346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6" name="矩形 15"/>
          <p:cNvSpPr/>
          <p:nvPr/>
        </p:nvSpPr>
        <p:spPr bwMode="auto">
          <a:xfrm>
            <a:off x="2645450" y="201346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p:cNvSpPr/>
          <p:nvPr/>
        </p:nvSpPr>
        <p:spPr bwMode="auto">
          <a:xfrm>
            <a:off x="3397617" y="201346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8" name="矩形 17"/>
          <p:cNvSpPr/>
          <p:nvPr/>
        </p:nvSpPr>
        <p:spPr bwMode="auto">
          <a:xfrm>
            <a:off x="4149784" y="201346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9" name="矩形 18"/>
          <p:cNvSpPr/>
          <p:nvPr/>
        </p:nvSpPr>
        <p:spPr bwMode="auto">
          <a:xfrm>
            <a:off x="4901951" y="201346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0" name="矩形 19"/>
          <p:cNvSpPr/>
          <p:nvPr/>
        </p:nvSpPr>
        <p:spPr bwMode="auto">
          <a:xfrm>
            <a:off x="5654118" y="201346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1" name="矩形 20"/>
          <p:cNvSpPr/>
          <p:nvPr/>
        </p:nvSpPr>
        <p:spPr bwMode="auto">
          <a:xfrm>
            <a:off x="6406285" y="2013466"/>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文本框 21"/>
          <p:cNvSpPr txBox="1"/>
          <p:nvPr/>
        </p:nvSpPr>
        <p:spPr>
          <a:xfrm>
            <a:off x="2087219" y="1644134"/>
            <a:ext cx="487024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0         1        2         3        4        5        6</a:t>
            </a:r>
            <a:endParaRPr lang="zh-CN" altLang="en-US" dirty="0">
              <a:latin typeface="华文中宋" panose="02010600040101010101" pitchFamily="2" charset="-122"/>
              <a:ea typeface="华文中宋" panose="02010600040101010101" pitchFamily="2" charset="-122"/>
            </a:endParaRPr>
          </a:p>
        </p:txBody>
      </p:sp>
      <p:cxnSp>
        <p:nvCxnSpPr>
          <p:cNvPr id="24" name="直接箭头连接符 23"/>
          <p:cNvCxnSpPr/>
          <p:nvPr/>
        </p:nvCxnSpPr>
        <p:spPr bwMode="auto">
          <a:xfrm flipV="1">
            <a:off x="4496626" y="2558516"/>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6" name="矩形 25"/>
          <p:cNvSpPr/>
          <p:nvPr/>
        </p:nvSpPr>
        <p:spPr bwMode="auto">
          <a:xfrm>
            <a:off x="1863535" y="355969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矩形 26"/>
          <p:cNvSpPr/>
          <p:nvPr/>
        </p:nvSpPr>
        <p:spPr bwMode="auto">
          <a:xfrm>
            <a:off x="2615702" y="355969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3367869" y="355969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9" name="矩形 28"/>
          <p:cNvSpPr/>
          <p:nvPr/>
        </p:nvSpPr>
        <p:spPr bwMode="auto">
          <a:xfrm>
            <a:off x="4120036" y="355969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4872203" y="355969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1" name="矩形 30"/>
          <p:cNvSpPr/>
          <p:nvPr/>
        </p:nvSpPr>
        <p:spPr bwMode="auto">
          <a:xfrm>
            <a:off x="5624370" y="355969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6376537" y="3559690"/>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3" name="文本框 32"/>
          <p:cNvSpPr txBox="1"/>
          <p:nvPr/>
        </p:nvSpPr>
        <p:spPr>
          <a:xfrm>
            <a:off x="2057471" y="3190358"/>
            <a:ext cx="487024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0         1        2         3        4        5        6</a:t>
            </a:r>
            <a:endParaRPr lang="zh-CN" altLang="en-US" dirty="0">
              <a:latin typeface="华文中宋" panose="02010600040101010101" pitchFamily="2" charset="-122"/>
              <a:ea typeface="华文中宋" panose="02010600040101010101" pitchFamily="2" charset="-122"/>
            </a:endParaRPr>
          </a:p>
        </p:txBody>
      </p:sp>
      <p:cxnSp>
        <p:nvCxnSpPr>
          <p:cNvPr id="34" name="直接箭头连接符 33"/>
          <p:cNvCxnSpPr/>
          <p:nvPr/>
        </p:nvCxnSpPr>
        <p:spPr bwMode="auto">
          <a:xfrm flipV="1">
            <a:off x="6015459" y="4104740"/>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文本框 35"/>
          <p:cNvSpPr txBox="1"/>
          <p:nvPr/>
        </p:nvSpPr>
        <p:spPr>
          <a:xfrm>
            <a:off x="4602955" y="2636360"/>
            <a:ext cx="1250663" cy="369332"/>
          </a:xfrm>
          <a:prstGeom prst="rect">
            <a:avLst/>
          </a:prstGeom>
          <a:noFill/>
        </p:spPr>
        <p:txBody>
          <a:bodyPr wrap="none" rtlCol="0">
            <a:spAutoFit/>
          </a:bodyPr>
          <a:lstStyle/>
          <a:p>
            <a:r>
              <a:rPr lang="zh-CN" altLang="en-US" dirty="0">
                <a:latin typeface="华文中宋" panose="02010600040101010101" pitchFamily="2" charset="-122"/>
                <a:ea typeface="华文中宋" panose="02010600040101010101" pitchFamily="2" charset="-122"/>
              </a:rPr>
              <a:t>第</a:t>
            </a:r>
            <a:r>
              <a:rPr lang="en-US" altLang="zh-CN" dirty="0">
                <a:latin typeface="华文中宋" panose="02010600040101010101" pitchFamily="2" charset="-122"/>
                <a:ea typeface="华文中宋" panose="02010600040101010101" pitchFamily="2" charset="-122"/>
              </a:rPr>
              <a:t>1</a:t>
            </a:r>
            <a:r>
              <a:rPr lang="zh-CN" altLang="en-US" dirty="0">
                <a:latin typeface="华文中宋" panose="02010600040101010101" pitchFamily="2" charset="-122"/>
                <a:ea typeface="华文中宋" panose="02010600040101010101" pitchFamily="2" charset="-122"/>
              </a:rPr>
              <a:t>次比较</a:t>
            </a:r>
          </a:p>
        </p:txBody>
      </p:sp>
      <p:sp>
        <p:nvSpPr>
          <p:cNvPr id="37" name="文本框 36"/>
          <p:cNvSpPr txBox="1"/>
          <p:nvPr/>
        </p:nvSpPr>
        <p:spPr>
          <a:xfrm>
            <a:off x="6157036" y="4206473"/>
            <a:ext cx="1250663" cy="369332"/>
          </a:xfrm>
          <a:prstGeom prst="rect">
            <a:avLst/>
          </a:prstGeom>
          <a:noFill/>
        </p:spPr>
        <p:txBody>
          <a:bodyPr wrap="none" rtlCol="0">
            <a:spAutoFit/>
          </a:bodyPr>
          <a:lstStyle/>
          <a:p>
            <a:r>
              <a:rPr lang="zh-CN" altLang="en-US" dirty="0">
                <a:latin typeface="华文中宋" panose="02010600040101010101" pitchFamily="2" charset="-122"/>
                <a:ea typeface="华文中宋" panose="02010600040101010101" pitchFamily="2" charset="-122"/>
              </a:rPr>
              <a:t>第</a:t>
            </a:r>
            <a:r>
              <a:rPr lang="en-US" altLang="zh-CN" dirty="0">
                <a:latin typeface="华文中宋" panose="02010600040101010101" pitchFamily="2" charset="-122"/>
                <a:ea typeface="华文中宋" panose="02010600040101010101" pitchFamily="2" charset="-122"/>
              </a:rPr>
              <a:t>2</a:t>
            </a:r>
            <a:r>
              <a:rPr lang="zh-CN" altLang="en-US" dirty="0">
                <a:latin typeface="华文中宋" panose="02010600040101010101" pitchFamily="2" charset="-122"/>
                <a:ea typeface="华文中宋" panose="02010600040101010101" pitchFamily="2" charset="-122"/>
              </a:rPr>
              <a:t>次比较</a:t>
            </a:r>
          </a:p>
        </p:txBody>
      </p:sp>
      <p:sp>
        <p:nvSpPr>
          <p:cNvPr id="38" name="矩形 37"/>
          <p:cNvSpPr/>
          <p:nvPr/>
        </p:nvSpPr>
        <p:spPr bwMode="auto">
          <a:xfrm>
            <a:off x="1863535" y="5105914"/>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9" name="矩形 38"/>
          <p:cNvSpPr/>
          <p:nvPr/>
        </p:nvSpPr>
        <p:spPr bwMode="auto">
          <a:xfrm>
            <a:off x="2615702" y="5105914"/>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0" name="矩形 39"/>
          <p:cNvSpPr/>
          <p:nvPr/>
        </p:nvSpPr>
        <p:spPr bwMode="auto">
          <a:xfrm>
            <a:off x="3367869" y="5105914"/>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1" name="矩形 40"/>
          <p:cNvSpPr/>
          <p:nvPr/>
        </p:nvSpPr>
        <p:spPr bwMode="auto">
          <a:xfrm>
            <a:off x="4120036" y="5105914"/>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2" name="矩形 41"/>
          <p:cNvSpPr/>
          <p:nvPr/>
        </p:nvSpPr>
        <p:spPr bwMode="auto">
          <a:xfrm>
            <a:off x="4872203" y="5105914"/>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3" name="矩形 42"/>
          <p:cNvSpPr/>
          <p:nvPr/>
        </p:nvSpPr>
        <p:spPr bwMode="auto">
          <a:xfrm>
            <a:off x="5624370" y="5105914"/>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4" name="矩形 43"/>
          <p:cNvSpPr/>
          <p:nvPr/>
        </p:nvSpPr>
        <p:spPr bwMode="auto">
          <a:xfrm>
            <a:off x="6376537" y="5105914"/>
            <a:ext cx="752167" cy="457200"/>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5" name="文本框 44"/>
          <p:cNvSpPr txBox="1"/>
          <p:nvPr/>
        </p:nvSpPr>
        <p:spPr>
          <a:xfrm>
            <a:off x="2057471" y="4736582"/>
            <a:ext cx="487024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0         1        2         3        4        5        6</a:t>
            </a:r>
            <a:endParaRPr lang="zh-CN" altLang="en-US" dirty="0">
              <a:latin typeface="华文中宋" panose="02010600040101010101" pitchFamily="2" charset="-122"/>
              <a:ea typeface="华文中宋" panose="02010600040101010101" pitchFamily="2" charset="-122"/>
            </a:endParaRPr>
          </a:p>
        </p:txBody>
      </p:sp>
      <p:cxnSp>
        <p:nvCxnSpPr>
          <p:cNvPr id="46" name="直接箭头连接符 45"/>
          <p:cNvCxnSpPr/>
          <p:nvPr/>
        </p:nvCxnSpPr>
        <p:spPr bwMode="auto">
          <a:xfrm flipV="1">
            <a:off x="6693885" y="5666697"/>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7" name="文本框 46"/>
          <p:cNvSpPr txBox="1"/>
          <p:nvPr/>
        </p:nvSpPr>
        <p:spPr>
          <a:xfrm>
            <a:off x="6835462" y="5768430"/>
            <a:ext cx="2404826" cy="369332"/>
          </a:xfrm>
          <a:prstGeom prst="rect">
            <a:avLst/>
          </a:prstGeom>
          <a:noFill/>
        </p:spPr>
        <p:txBody>
          <a:bodyPr wrap="none" rtlCol="0">
            <a:spAutoFit/>
          </a:bodyPr>
          <a:lstStyle/>
          <a:p>
            <a:r>
              <a:rPr lang="zh-CN" altLang="en-US" dirty="0">
                <a:latin typeface="华文中宋" panose="02010600040101010101" pitchFamily="2" charset="-122"/>
                <a:ea typeface="华文中宋" panose="02010600040101010101" pitchFamily="2" charset="-122"/>
              </a:rPr>
              <a:t>第</a:t>
            </a:r>
            <a:r>
              <a:rPr lang="en-US" altLang="zh-CN" dirty="0">
                <a:latin typeface="华文中宋" panose="02010600040101010101" pitchFamily="2" charset="-122"/>
                <a:ea typeface="华文中宋" panose="02010600040101010101" pitchFamily="2" charset="-122"/>
              </a:rPr>
              <a:t>3</a:t>
            </a:r>
            <a:r>
              <a:rPr lang="zh-CN" altLang="en-US" dirty="0">
                <a:latin typeface="华文中宋" panose="02010600040101010101" pitchFamily="2" charset="-122"/>
                <a:ea typeface="华文中宋" panose="02010600040101010101" pitchFamily="2" charset="-122"/>
              </a:rPr>
              <a:t>次比较，检索失败</a:t>
            </a:r>
          </a:p>
        </p:txBody>
      </p:sp>
    </p:spTree>
    <p:extLst>
      <p:ext uri="{BB962C8B-B14F-4D97-AF65-F5344CB8AC3E}">
        <p14:creationId xmlns:p14="http://schemas.microsoft.com/office/powerpoint/2010/main" val="25131529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二分检索法算法实现</a:t>
            </a:r>
          </a:p>
        </p:txBody>
      </p:sp>
      <p:sp>
        <p:nvSpPr>
          <p:cNvPr id="4" name="矩形 3"/>
          <p:cNvSpPr/>
          <p:nvPr/>
        </p:nvSpPr>
        <p:spPr>
          <a:xfrm>
            <a:off x="280219" y="1351508"/>
            <a:ext cx="8642555" cy="5093702"/>
          </a:xfrm>
          <a:prstGeom prst="rect">
            <a:avLst/>
          </a:prstGeom>
          <a:solidFill>
            <a:schemeClr val="bg1">
              <a:lumMod val="90000"/>
            </a:schemeClr>
          </a:solidFill>
        </p:spPr>
        <p:txBody>
          <a:bodyPr wrap="square">
            <a:spAutoFit/>
          </a:bodyPr>
          <a:lstStyle/>
          <a:p>
            <a:pPr>
              <a:lnSpc>
                <a:spcPts val="3000"/>
              </a:lnSpc>
            </a:pP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binarySearch</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SeqDictionary</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pdic</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KeyType</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key,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*position)</a:t>
            </a:r>
          </a:p>
          <a:p>
            <a:pPr>
              <a:lnSpc>
                <a:spcPts val="3000"/>
              </a:lnSpc>
            </a:pPr>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p>
          <a:p>
            <a:pPr>
              <a:lnSpc>
                <a:spcPts val="3000"/>
              </a:lnSpc>
            </a:pP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low, mid, high;</a:t>
            </a:r>
          </a:p>
          <a:p>
            <a:pPr>
              <a:lnSpc>
                <a:spcPts val="3000"/>
              </a:lnSpc>
            </a:pPr>
            <a:r>
              <a:rPr lang="en-US" altLang="zh-CN" sz="2000" dirty="0">
                <a:solidFill>
                  <a:schemeClr val="bg1">
                    <a:lumMod val="10000"/>
                  </a:schemeClr>
                </a:solidFill>
                <a:latin typeface="华文中宋" panose="02010600040101010101" pitchFamily="2" charset="-122"/>
                <a:ea typeface="华文中宋" panose="02010600040101010101" pitchFamily="2" charset="-122"/>
              </a:rPr>
              <a:t>   low=0; high=</a:t>
            </a:r>
            <a:r>
              <a:rPr lang="en-US" altLang="zh-CN" sz="2000" dirty="0" err="1">
                <a:solidFill>
                  <a:schemeClr val="bg1">
                    <a:lumMod val="10000"/>
                  </a:schemeClr>
                </a:solidFill>
                <a:latin typeface="华文中宋" panose="02010600040101010101" pitchFamily="2" charset="-122"/>
                <a:ea typeface="华文中宋" panose="02010600040101010101" pitchFamily="2" charset="-122"/>
              </a:rPr>
              <a:t>pdic</a:t>
            </a:r>
            <a:r>
              <a:rPr lang="en-US" altLang="zh-CN" sz="2000" dirty="0">
                <a:solidFill>
                  <a:schemeClr val="bg1">
                    <a:lumMod val="10000"/>
                  </a:schemeClr>
                </a:solidFill>
                <a:latin typeface="华文中宋" panose="02010600040101010101" pitchFamily="2" charset="-122"/>
                <a:ea typeface="华文中宋" panose="02010600040101010101" pitchFamily="2" charset="-122"/>
              </a:rPr>
              <a:t>-&gt;n-1;</a:t>
            </a:r>
          </a:p>
          <a:p>
            <a:pPr>
              <a:lnSpc>
                <a:spcPts val="3000"/>
              </a:lnSpc>
            </a:pPr>
            <a:r>
              <a:rPr lang="en-US" altLang="zh-CN" sz="2000" dirty="0">
                <a:solidFill>
                  <a:schemeClr val="bg1">
                    <a:lumMod val="10000"/>
                  </a:schemeClr>
                </a:solidFill>
                <a:latin typeface="华文中宋" panose="02010600040101010101" pitchFamily="2" charset="-122"/>
                <a:ea typeface="华文中宋" panose="02010600040101010101" pitchFamily="2" charset="-122"/>
              </a:rPr>
              <a:t>   </a:t>
            </a:r>
            <a:r>
              <a:rPr lang="en-US" altLang="zh-CN" sz="2000" dirty="0">
                <a:solidFill>
                  <a:srgbClr val="3333CC"/>
                </a:solidFill>
                <a:latin typeface="华文中宋" panose="02010600040101010101" pitchFamily="2" charset="-122"/>
                <a:ea typeface="华文中宋" panose="02010600040101010101" pitchFamily="2" charset="-122"/>
              </a:rPr>
              <a:t>while(low&lt;=high) {</a:t>
            </a:r>
          </a:p>
          <a:p>
            <a:pPr>
              <a:lnSpc>
                <a:spcPts val="3000"/>
              </a:lnSpc>
            </a:pPr>
            <a:r>
              <a:rPr lang="en-US" altLang="zh-CN" sz="2000" dirty="0">
                <a:solidFill>
                  <a:srgbClr val="3333CC"/>
                </a:solidFill>
                <a:latin typeface="华文中宋" panose="02010600040101010101" pitchFamily="2" charset="-122"/>
                <a:ea typeface="华文中宋" panose="02010600040101010101" pitchFamily="2" charset="-122"/>
              </a:rPr>
              <a:t>       mid=(</a:t>
            </a:r>
            <a:r>
              <a:rPr lang="en-US" altLang="zh-CN" sz="2000" dirty="0" err="1">
                <a:solidFill>
                  <a:srgbClr val="3333CC"/>
                </a:solidFill>
                <a:latin typeface="华文中宋" panose="02010600040101010101" pitchFamily="2" charset="-122"/>
                <a:ea typeface="华文中宋" panose="02010600040101010101" pitchFamily="2" charset="-122"/>
              </a:rPr>
              <a:t>low+high</a:t>
            </a:r>
            <a:r>
              <a:rPr lang="en-US" altLang="zh-CN" sz="2000" dirty="0">
                <a:solidFill>
                  <a:srgbClr val="3333CC"/>
                </a:solidFill>
                <a:latin typeface="华文中宋" panose="02010600040101010101" pitchFamily="2" charset="-122"/>
                <a:ea typeface="华文中宋" panose="02010600040101010101" pitchFamily="2" charset="-122"/>
              </a:rPr>
              <a:t>)/2;</a:t>
            </a:r>
            <a:endParaRPr lang="zh-CN" altLang="en-US" sz="2000" dirty="0">
              <a:solidFill>
                <a:srgbClr val="3333CC"/>
              </a:solidFill>
              <a:latin typeface="华文中宋" panose="02010600040101010101" pitchFamily="2" charset="-122"/>
              <a:ea typeface="华文中宋" panose="02010600040101010101" pitchFamily="2" charset="-122"/>
            </a:endParaRPr>
          </a:p>
          <a:p>
            <a:pPr>
              <a:lnSpc>
                <a:spcPts val="3000"/>
              </a:lnSpc>
            </a:pPr>
            <a:r>
              <a:rPr lang="en-US" altLang="zh-CN" sz="2000" dirty="0">
                <a:solidFill>
                  <a:srgbClr val="3333CC"/>
                </a:solidFill>
                <a:latin typeface="华文中宋" panose="02010600040101010101" pitchFamily="2" charset="-122"/>
                <a:ea typeface="华文中宋" panose="02010600040101010101" pitchFamily="2" charset="-122"/>
              </a:rPr>
              <a:t>      if(</a:t>
            </a:r>
            <a:r>
              <a:rPr lang="en-US" altLang="zh-CN" sz="2000" dirty="0" err="1">
                <a:solidFill>
                  <a:srgbClr val="3333CC"/>
                </a:solidFill>
                <a:latin typeface="华文中宋" panose="02010600040101010101" pitchFamily="2" charset="-122"/>
                <a:ea typeface="华文中宋" panose="02010600040101010101" pitchFamily="2" charset="-122"/>
              </a:rPr>
              <a:t>pdic</a:t>
            </a:r>
            <a:r>
              <a:rPr lang="en-US" altLang="zh-CN" sz="2000" dirty="0">
                <a:solidFill>
                  <a:srgbClr val="3333CC"/>
                </a:solidFill>
                <a:latin typeface="华文中宋" panose="02010600040101010101" pitchFamily="2" charset="-122"/>
                <a:ea typeface="华文中宋" panose="02010600040101010101" pitchFamily="2" charset="-122"/>
              </a:rPr>
              <a:t>-&gt;element[mid].key==key)</a:t>
            </a:r>
          </a:p>
          <a:p>
            <a:pPr>
              <a:lnSpc>
                <a:spcPts val="3000"/>
              </a:lnSpc>
            </a:pPr>
            <a:r>
              <a:rPr lang="en-US" altLang="zh-CN" sz="2000" dirty="0">
                <a:solidFill>
                  <a:srgbClr val="3333CC"/>
                </a:solidFill>
                <a:latin typeface="华文中宋" panose="02010600040101010101" pitchFamily="2" charset="-122"/>
                <a:ea typeface="华文中宋" panose="02010600040101010101" pitchFamily="2" charset="-122"/>
              </a:rPr>
              <a:t>      {    *position=mid; return(1); }/* </a:t>
            </a:r>
            <a:r>
              <a:rPr lang="zh-CN" altLang="en-US" sz="2000" dirty="0">
                <a:solidFill>
                  <a:srgbClr val="3333CC"/>
                </a:solidFill>
                <a:latin typeface="华文中宋" panose="02010600040101010101" pitchFamily="2" charset="-122"/>
                <a:ea typeface="华文中宋" panose="02010600040101010101" pitchFamily="2" charset="-122"/>
              </a:rPr>
              <a:t>检索成功*</a:t>
            </a:r>
            <a:r>
              <a:rPr lang="en-US" altLang="zh-CN" sz="2000" dirty="0">
                <a:solidFill>
                  <a:srgbClr val="3333CC"/>
                </a:solidFill>
                <a:latin typeface="华文中宋" panose="02010600040101010101" pitchFamily="2" charset="-122"/>
                <a:ea typeface="华文中宋" panose="02010600040101010101" pitchFamily="2" charset="-122"/>
              </a:rPr>
              <a:t>/</a:t>
            </a:r>
            <a:endParaRPr lang="zh-CN" altLang="en-US" sz="2000" dirty="0">
              <a:solidFill>
                <a:srgbClr val="3333CC"/>
              </a:solidFill>
              <a:latin typeface="华文中宋" panose="02010600040101010101" pitchFamily="2" charset="-122"/>
              <a:ea typeface="华文中宋" panose="02010600040101010101" pitchFamily="2" charset="-122"/>
            </a:endParaRPr>
          </a:p>
          <a:p>
            <a:pPr>
              <a:lnSpc>
                <a:spcPts val="3000"/>
              </a:lnSpc>
            </a:pPr>
            <a:r>
              <a:rPr lang="en-US" altLang="zh-CN" sz="2000" dirty="0">
                <a:solidFill>
                  <a:srgbClr val="3333CC"/>
                </a:solidFill>
                <a:latin typeface="华文中宋" panose="02010600040101010101" pitchFamily="2" charset="-122"/>
                <a:ea typeface="华文中宋" panose="02010600040101010101" pitchFamily="2" charset="-122"/>
              </a:rPr>
              <a:t>      else if(</a:t>
            </a:r>
            <a:r>
              <a:rPr lang="en-US" altLang="zh-CN" sz="2000" dirty="0" err="1">
                <a:solidFill>
                  <a:srgbClr val="3333CC"/>
                </a:solidFill>
                <a:latin typeface="华文中宋" panose="02010600040101010101" pitchFamily="2" charset="-122"/>
                <a:ea typeface="华文中宋" panose="02010600040101010101" pitchFamily="2" charset="-122"/>
              </a:rPr>
              <a:t>pdic</a:t>
            </a:r>
            <a:r>
              <a:rPr lang="en-US" altLang="zh-CN" sz="2000" dirty="0">
                <a:solidFill>
                  <a:srgbClr val="3333CC"/>
                </a:solidFill>
                <a:latin typeface="华文中宋" panose="02010600040101010101" pitchFamily="2" charset="-122"/>
                <a:ea typeface="华文中宋" panose="02010600040101010101" pitchFamily="2" charset="-122"/>
              </a:rPr>
              <a:t>-&gt;element[mid].key&gt;key) high=mid-1;/* </a:t>
            </a:r>
            <a:r>
              <a:rPr lang="zh-CN" altLang="en-US" sz="2000" dirty="0">
                <a:solidFill>
                  <a:srgbClr val="3333CC"/>
                </a:solidFill>
                <a:latin typeface="华文中宋" panose="02010600040101010101" pitchFamily="2" charset="-122"/>
                <a:ea typeface="华文中宋" panose="02010600040101010101" pitchFamily="2" charset="-122"/>
              </a:rPr>
              <a:t>检索左半区*</a:t>
            </a:r>
            <a:r>
              <a:rPr lang="en-US" altLang="zh-CN" sz="2000" dirty="0">
                <a:solidFill>
                  <a:srgbClr val="3333CC"/>
                </a:solidFill>
                <a:latin typeface="华文中宋" panose="02010600040101010101" pitchFamily="2" charset="-122"/>
                <a:ea typeface="华文中宋" panose="02010600040101010101" pitchFamily="2" charset="-122"/>
              </a:rPr>
              <a:t>/</a:t>
            </a:r>
            <a:endParaRPr lang="zh-CN" altLang="en-US" sz="2000" dirty="0">
              <a:solidFill>
                <a:srgbClr val="3333CC"/>
              </a:solidFill>
              <a:latin typeface="华文中宋" panose="02010600040101010101" pitchFamily="2" charset="-122"/>
              <a:ea typeface="华文中宋" panose="02010600040101010101" pitchFamily="2" charset="-122"/>
            </a:endParaRPr>
          </a:p>
          <a:p>
            <a:pPr>
              <a:lnSpc>
                <a:spcPts val="3000"/>
              </a:lnSpc>
            </a:pPr>
            <a:r>
              <a:rPr lang="en-US" altLang="zh-CN" sz="2000" dirty="0">
                <a:solidFill>
                  <a:srgbClr val="3333CC"/>
                </a:solidFill>
                <a:latin typeface="华文中宋" panose="02010600040101010101" pitchFamily="2" charset="-122"/>
                <a:ea typeface="华文中宋" panose="02010600040101010101" pitchFamily="2" charset="-122"/>
              </a:rPr>
              <a:t>      else low=mid+1;/* </a:t>
            </a:r>
            <a:r>
              <a:rPr lang="zh-CN" altLang="en-US" sz="2000" dirty="0">
                <a:solidFill>
                  <a:srgbClr val="3333CC"/>
                </a:solidFill>
                <a:latin typeface="华文中宋" panose="02010600040101010101" pitchFamily="2" charset="-122"/>
                <a:ea typeface="华文中宋" panose="02010600040101010101" pitchFamily="2" charset="-122"/>
              </a:rPr>
              <a:t>检索右半区*</a:t>
            </a:r>
            <a:r>
              <a:rPr lang="en-US" altLang="zh-CN" sz="2000" dirty="0">
                <a:solidFill>
                  <a:srgbClr val="3333CC"/>
                </a:solidFill>
                <a:latin typeface="华文中宋" panose="02010600040101010101" pitchFamily="2" charset="-122"/>
                <a:ea typeface="华文中宋" panose="02010600040101010101" pitchFamily="2" charset="-122"/>
              </a:rPr>
              <a:t>/</a:t>
            </a:r>
            <a:endParaRPr lang="zh-CN" altLang="en-US" sz="2000" dirty="0">
              <a:solidFill>
                <a:srgbClr val="3333CC"/>
              </a:solidFill>
              <a:latin typeface="华文中宋" panose="02010600040101010101" pitchFamily="2" charset="-122"/>
              <a:ea typeface="华文中宋" panose="02010600040101010101" pitchFamily="2" charset="-122"/>
            </a:endParaRPr>
          </a:p>
          <a:p>
            <a:pPr marR="177920">
              <a:lnSpc>
                <a:spcPts val="3000"/>
              </a:lnSpc>
            </a:pPr>
            <a:r>
              <a:rPr lang="en-US" altLang="zh-CN" sz="2000" dirty="0">
                <a:solidFill>
                  <a:srgbClr val="3333CC"/>
                </a:solidFill>
                <a:latin typeface="华文中宋" panose="02010600040101010101" pitchFamily="2" charset="-122"/>
                <a:ea typeface="华文中宋" panose="02010600040101010101" pitchFamily="2" charset="-122"/>
              </a:rPr>
              <a:t>   }</a:t>
            </a:r>
            <a:endParaRPr lang="zh-CN" altLang="en-US" sz="2000" dirty="0">
              <a:solidFill>
                <a:srgbClr val="3333CC"/>
              </a:solidFill>
              <a:latin typeface="华文中宋" panose="02010600040101010101" pitchFamily="2" charset="-122"/>
              <a:ea typeface="华文中宋" panose="02010600040101010101" pitchFamily="2" charset="-122"/>
            </a:endParaRPr>
          </a:p>
          <a:p>
            <a:pPr>
              <a:lnSpc>
                <a:spcPts val="3000"/>
              </a:lnSpc>
            </a:pPr>
            <a:r>
              <a:rPr lang="en-US" altLang="zh-CN" sz="2000" dirty="0">
                <a:solidFill>
                  <a:schemeClr val="bg1">
                    <a:lumMod val="10000"/>
                  </a:schemeClr>
                </a:solidFill>
                <a:latin typeface="华文中宋" panose="02010600040101010101" pitchFamily="2" charset="-122"/>
                <a:ea typeface="华文中宋" panose="02010600040101010101" pitchFamily="2" charset="-122"/>
              </a:rPr>
              <a:t>  *position=low; return 0 ;/* </a:t>
            </a:r>
            <a:r>
              <a:rPr lang="zh-CN" altLang="en-US" sz="2000" dirty="0">
                <a:solidFill>
                  <a:schemeClr val="bg1">
                    <a:lumMod val="10000"/>
                  </a:schemeClr>
                </a:solidFill>
                <a:latin typeface="华文中宋" panose="02010600040101010101" pitchFamily="2" charset="-122"/>
                <a:ea typeface="华文中宋" panose="02010600040101010101" pitchFamily="2" charset="-122"/>
              </a:rPr>
              <a:t>检索失败*</a:t>
            </a:r>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endParaRPr lang="zh-CN" altLang="en-US" sz="2000" dirty="0">
              <a:solidFill>
                <a:schemeClr val="bg1">
                  <a:lumMod val="10000"/>
                </a:schemeClr>
              </a:solidFill>
              <a:latin typeface="华文中宋" panose="02010600040101010101" pitchFamily="2" charset="-122"/>
              <a:ea typeface="华文中宋" panose="02010600040101010101" pitchFamily="2" charset="-122"/>
            </a:endParaRPr>
          </a:p>
          <a:p>
            <a:pPr marR="177920">
              <a:lnSpc>
                <a:spcPts val="3000"/>
              </a:lnSpc>
            </a:pPr>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endParaRPr lang="zh-CN" altLang="en-US" sz="2000" dirty="0">
              <a:solidFill>
                <a:schemeClr val="bg1">
                  <a:lumMod val="10000"/>
                </a:schemeClr>
              </a:solidFill>
              <a:latin typeface="华文中宋" panose="02010600040101010101" pitchFamily="2" charset="-122"/>
              <a:ea typeface="华文中宋" panose="02010600040101010101" pitchFamily="2" charset="-122"/>
            </a:endParaRPr>
          </a:p>
        </p:txBody>
      </p:sp>
      <p:sp>
        <p:nvSpPr>
          <p:cNvPr id="5" name="圆角矩形 4"/>
          <p:cNvSpPr/>
          <p:nvPr/>
        </p:nvSpPr>
        <p:spPr bwMode="auto">
          <a:xfrm>
            <a:off x="342895" y="2843214"/>
            <a:ext cx="8420105" cy="2714625"/>
          </a:xfrm>
          <a:prstGeom prst="roundRect">
            <a:avLst>
              <a:gd name="adj" fmla="val 6608"/>
            </a:avLst>
          </a:prstGeom>
          <a:solidFill>
            <a:schemeClr val="accent2">
              <a:lumMod val="20000"/>
              <a:lumOff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201342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1" fill="hold" grpId="0" nodeType="clickEffect">
                                  <p:stCondLst>
                                    <p:cond delay="0"/>
                                  </p:stCondLst>
                                  <p:childTnLst>
                                    <p:animEffect transition="out" filter="wipe(up)">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二分检索法：性能分析</a:t>
            </a:r>
          </a:p>
        </p:txBody>
      </p:sp>
      <p:sp>
        <p:nvSpPr>
          <p:cNvPr id="3" name="内容占位符 2"/>
          <p:cNvSpPr>
            <a:spLocks noGrp="1"/>
          </p:cNvSpPr>
          <p:nvPr>
            <p:ph idx="1"/>
          </p:nvPr>
        </p:nvSpPr>
        <p:spPr>
          <a:xfrm>
            <a:off x="609600" y="3566478"/>
            <a:ext cx="8153400" cy="531607"/>
          </a:xfrm>
        </p:spPr>
        <p:txBody>
          <a:bodyPr/>
          <a:lstStyle/>
          <a:p>
            <a:r>
              <a:rPr lang="zh-CN" altLang="en-US" sz="2400" dirty="0"/>
              <a:t>二分法检索每次比较就将检索范围缩小一半</a:t>
            </a:r>
            <a:endParaRPr lang="en-US" altLang="zh-CN" sz="2400" dirty="0"/>
          </a:p>
        </p:txBody>
      </p:sp>
      <p:graphicFrame>
        <p:nvGraphicFramePr>
          <p:cNvPr id="4" name="表格 3"/>
          <p:cNvGraphicFramePr>
            <a:graphicFrameLocks noGrp="1"/>
          </p:cNvGraphicFramePr>
          <p:nvPr>
            <p:extLst>
              <p:ext uri="{D42A27DB-BD31-4B8C-83A1-F6EECF244321}">
                <p14:modId xmlns:p14="http://schemas.microsoft.com/office/powerpoint/2010/main" val="3268746799"/>
              </p:ext>
            </p:extLst>
          </p:nvPr>
        </p:nvGraphicFramePr>
        <p:xfrm>
          <a:off x="2118781" y="4098085"/>
          <a:ext cx="4837471" cy="2225040"/>
        </p:xfrm>
        <a:graphic>
          <a:graphicData uri="http://schemas.openxmlformats.org/drawingml/2006/table">
            <a:tbl>
              <a:tblPr firstRow="1" bandRow="1">
                <a:tableStyleId>{5C22544A-7EE6-4342-B048-85BDC9FD1C3A}</a:tableStyleId>
              </a:tblPr>
              <a:tblGrid>
                <a:gridCol w="1312607">
                  <a:extLst>
                    <a:ext uri="{9D8B030D-6E8A-4147-A177-3AD203B41FA5}">
                      <a16:colId xmlns:a16="http://schemas.microsoft.com/office/drawing/2014/main" val="20000"/>
                    </a:ext>
                  </a:extLst>
                </a:gridCol>
                <a:gridCol w="3524864">
                  <a:extLst>
                    <a:ext uri="{9D8B030D-6E8A-4147-A177-3AD203B41FA5}">
                      <a16:colId xmlns:a16="http://schemas.microsoft.com/office/drawing/2014/main" val="20001"/>
                    </a:ext>
                  </a:extLst>
                </a:gridCol>
              </a:tblGrid>
              <a:tr h="370840">
                <a:tc>
                  <a:txBody>
                    <a:bodyPr/>
                    <a:lstStyle/>
                    <a:p>
                      <a:pPr algn="ctr"/>
                      <a:r>
                        <a:rPr lang="zh-CN" altLang="en-US" dirty="0">
                          <a:latin typeface="华文中宋" panose="02010600040101010101" pitchFamily="2" charset="-122"/>
                          <a:ea typeface="华文中宋" panose="02010600040101010101" pitchFamily="2" charset="-122"/>
                        </a:rPr>
                        <a:t>比较次数</a:t>
                      </a:r>
                    </a:p>
                  </a:txBody>
                  <a:tcPr/>
                </a:tc>
                <a:tc>
                  <a:txBody>
                    <a:bodyPr/>
                    <a:lstStyle/>
                    <a:p>
                      <a:pPr algn="ctr"/>
                      <a:r>
                        <a:rPr lang="zh-CN" altLang="en-US" dirty="0">
                          <a:latin typeface="华文中宋" panose="02010600040101010101" pitchFamily="2" charset="-122"/>
                          <a:ea typeface="华文中宋" panose="02010600040101010101" pitchFamily="2" charset="-122"/>
                        </a:rPr>
                        <a:t>本次比较覆盖元素的最大数目</a:t>
                      </a:r>
                    </a:p>
                  </a:txBody>
                  <a:tcPr/>
                </a:tc>
                <a:extLst>
                  <a:ext uri="{0D108BD9-81ED-4DB2-BD59-A6C34878D82A}">
                    <a16:rowId xmlns:a16="http://schemas.microsoft.com/office/drawing/2014/main" val="10000"/>
                  </a:ext>
                </a:extLst>
              </a:tr>
              <a:tr h="370840">
                <a:tc>
                  <a:txBody>
                    <a:bodyPr/>
                    <a:lstStyle/>
                    <a:p>
                      <a:pPr algn="ctr"/>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a:txBody>
                  <a:tcPr/>
                </a:tc>
                <a:tc>
                  <a:txBody>
                    <a:bodyPr/>
                    <a:lstStyle/>
                    <a:p>
                      <a:pPr algn="ctr"/>
                      <a:r>
                        <a:rPr lang="en-US" altLang="zh-CN" dirty="0">
                          <a:latin typeface="华文中宋" panose="02010600040101010101" pitchFamily="2" charset="-122"/>
                          <a:ea typeface="华文中宋" panose="02010600040101010101" pitchFamily="2" charset="-122"/>
                        </a:rPr>
                        <a:t>2</a:t>
                      </a:r>
                      <a:r>
                        <a:rPr lang="en-US" altLang="zh-CN" baseline="30000" dirty="0">
                          <a:latin typeface="华文中宋" panose="02010600040101010101" pitchFamily="2" charset="-122"/>
                          <a:ea typeface="华文中宋" panose="02010600040101010101" pitchFamily="2" charset="-122"/>
                        </a:rPr>
                        <a:t>0</a:t>
                      </a:r>
                      <a:endParaRPr lang="zh-CN" altLang="en-US" baseline="30000" dirty="0">
                        <a:latin typeface="华文中宋" panose="02010600040101010101" pitchFamily="2" charset="-122"/>
                        <a:ea typeface="华文中宋" panose="02010600040101010101" pitchFamily="2" charset="-122"/>
                      </a:endParaRPr>
                    </a:p>
                  </a:txBody>
                  <a:tcPr/>
                </a:tc>
                <a:extLst>
                  <a:ext uri="{0D108BD9-81ED-4DB2-BD59-A6C34878D82A}">
                    <a16:rowId xmlns:a16="http://schemas.microsoft.com/office/drawing/2014/main" val="10001"/>
                  </a:ext>
                </a:extLst>
              </a:tr>
              <a:tr h="370840">
                <a:tc>
                  <a:txBody>
                    <a:bodyPr/>
                    <a:lstStyle/>
                    <a:p>
                      <a:pPr algn="ctr"/>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a:txBody>
                  <a:tcPr/>
                </a:tc>
                <a:tc>
                  <a:txBody>
                    <a:bodyPr/>
                    <a:lstStyle/>
                    <a:p>
                      <a:pPr algn="ctr"/>
                      <a:r>
                        <a:rPr lang="en-US" altLang="zh-CN" dirty="0">
                          <a:latin typeface="华文中宋" panose="02010600040101010101" pitchFamily="2" charset="-122"/>
                          <a:ea typeface="华文中宋" panose="02010600040101010101" pitchFamily="2" charset="-122"/>
                        </a:rPr>
                        <a:t>2</a:t>
                      </a:r>
                      <a:r>
                        <a:rPr lang="en-US" altLang="zh-CN" baseline="30000" dirty="0">
                          <a:latin typeface="华文中宋" panose="02010600040101010101" pitchFamily="2" charset="-122"/>
                          <a:ea typeface="华文中宋" panose="02010600040101010101" pitchFamily="2" charset="-122"/>
                        </a:rPr>
                        <a:t>1</a:t>
                      </a:r>
                      <a:endParaRPr lang="zh-CN" altLang="en-US" baseline="30000" dirty="0">
                        <a:latin typeface="华文中宋" panose="02010600040101010101" pitchFamily="2" charset="-122"/>
                        <a:ea typeface="华文中宋" panose="02010600040101010101" pitchFamily="2" charset="-122"/>
                      </a:endParaRPr>
                    </a:p>
                  </a:txBody>
                  <a:tcPr/>
                </a:tc>
                <a:extLst>
                  <a:ext uri="{0D108BD9-81ED-4DB2-BD59-A6C34878D82A}">
                    <a16:rowId xmlns:a16="http://schemas.microsoft.com/office/drawing/2014/main" val="10002"/>
                  </a:ext>
                </a:extLst>
              </a:tr>
              <a:tr h="370840">
                <a:tc>
                  <a:txBody>
                    <a:bodyPr/>
                    <a:lstStyle/>
                    <a:p>
                      <a:pPr algn="ctr"/>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latin typeface="华文中宋" panose="02010600040101010101" pitchFamily="2" charset="-122"/>
                          <a:ea typeface="华文中宋" panose="02010600040101010101" pitchFamily="2" charset="-122"/>
                        </a:rPr>
                        <a:t>2</a:t>
                      </a:r>
                      <a:r>
                        <a:rPr lang="en-US" altLang="zh-CN" baseline="30000" dirty="0">
                          <a:latin typeface="华文中宋" panose="02010600040101010101" pitchFamily="2" charset="-122"/>
                          <a:ea typeface="华文中宋" panose="02010600040101010101" pitchFamily="2" charset="-122"/>
                        </a:rPr>
                        <a:t>2</a:t>
                      </a:r>
                      <a:endParaRPr lang="zh-CN" altLang="en-US" baseline="30000" dirty="0">
                        <a:latin typeface="华文中宋" panose="02010600040101010101" pitchFamily="2" charset="-122"/>
                        <a:ea typeface="华文中宋" panose="02010600040101010101" pitchFamily="2" charset="-122"/>
                      </a:endParaRPr>
                    </a:p>
                  </a:txBody>
                  <a:tcPr/>
                </a:tc>
                <a:extLst>
                  <a:ext uri="{0D108BD9-81ED-4DB2-BD59-A6C34878D82A}">
                    <a16:rowId xmlns:a16="http://schemas.microsoft.com/office/drawing/2014/main" val="10003"/>
                  </a:ext>
                </a:extLst>
              </a:tr>
              <a:tr h="370840">
                <a:tc>
                  <a:txBody>
                    <a:bodyPr/>
                    <a:lstStyle/>
                    <a:p>
                      <a:pPr algn="ctr"/>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a:txBody>
                  <a:tcPr/>
                </a:tc>
                <a:tc>
                  <a:txBody>
                    <a:bodyPr/>
                    <a:lstStyle/>
                    <a:p>
                      <a:pPr algn="ctr"/>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a:txBody>
                  <a:tcPr/>
                </a:tc>
                <a:extLst>
                  <a:ext uri="{0D108BD9-81ED-4DB2-BD59-A6C34878D82A}">
                    <a16:rowId xmlns:a16="http://schemas.microsoft.com/office/drawing/2014/main" val="10004"/>
                  </a:ext>
                </a:extLst>
              </a:tr>
              <a:tr h="370840">
                <a:tc>
                  <a:txBody>
                    <a:bodyPr/>
                    <a:lstStyle/>
                    <a:p>
                      <a:pPr algn="ctr"/>
                      <a:r>
                        <a:rPr lang="en-US" altLang="zh-CN" dirty="0">
                          <a:latin typeface="华文中宋" panose="02010600040101010101" pitchFamily="2" charset="-122"/>
                          <a:ea typeface="华文中宋" panose="02010600040101010101" pitchFamily="2" charset="-122"/>
                        </a:rPr>
                        <a:t>j</a:t>
                      </a:r>
                      <a:endParaRPr lang="zh-CN" altLang="en-US" dirty="0">
                        <a:latin typeface="华文中宋" panose="02010600040101010101" pitchFamily="2" charset="-122"/>
                        <a:ea typeface="华文中宋" panose="02010600040101010101" pitchFamily="2" charset="-122"/>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latin typeface="华文中宋" panose="02010600040101010101" pitchFamily="2" charset="-122"/>
                          <a:ea typeface="华文中宋" panose="02010600040101010101" pitchFamily="2" charset="-122"/>
                        </a:rPr>
                        <a:t>2</a:t>
                      </a:r>
                      <a:r>
                        <a:rPr lang="en-US" altLang="zh-CN" baseline="30000" dirty="0">
                          <a:latin typeface="华文中宋" panose="02010600040101010101" pitchFamily="2" charset="-122"/>
                          <a:ea typeface="华文中宋" panose="02010600040101010101" pitchFamily="2" charset="-122"/>
                        </a:rPr>
                        <a:t>j-1</a:t>
                      </a:r>
                      <a:endParaRPr lang="zh-CN" altLang="en-US" baseline="30000" dirty="0">
                        <a:latin typeface="华文中宋" panose="02010600040101010101" pitchFamily="2" charset="-122"/>
                        <a:ea typeface="华文中宋" panose="02010600040101010101" pitchFamily="2" charset="-122"/>
                      </a:endParaRPr>
                    </a:p>
                  </a:txBody>
                  <a:tcPr/>
                </a:tc>
                <a:extLst>
                  <a:ext uri="{0D108BD9-81ED-4DB2-BD59-A6C34878D82A}">
                    <a16:rowId xmlns:a16="http://schemas.microsoft.com/office/drawing/2014/main" val="10005"/>
                  </a:ext>
                </a:extLst>
              </a:tr>
            </a:tbl>
          </a:graphicData>
        </a:graphic>
      </p:graphicFrame>
      <p:sp>
        <p:nvSpPr>
          <p:cNvPr id="6" name="文本框 5"/>
          <p:cNvSpPr txBox="1"/>
          <p:nvPr/>
        </p:nvSpPr>
        <p:spPr>
          <a:xfrm>
            <a:off x="269365" y="1607086"/>
            <a:ext cx="8763000" cy="369332"/>
          </a:xfrm>
          <a:prstGeom prst="rect">
            <a:avLst/>
          </a:prstGeom>
          <a:solidFill>
            <a:srgbClr val="FFFF00"/>
          </a:solidFill>
        </p:spPr>
        <p:txBody>
          <a:bodyPr wrap="square" rtlCol="0">
            <a:spAutoFit/>
          </a:bodyPr>
          <a:lstStyle/>
          <a:p>
            <a:r>
              <a:rPr lang="en-US" altLang="zh-CN" dirty="0"/>
              <a:t> 0    1    2    3    4    5    6    7    8    9    10   11    12    13    14    15    16    17   18    19 </a:t>
            </a:r>
            <a:endParaRPr lang="zh-CN" altLang="en-US" dirty="0"/>
          </a:p>
        </p:txBody>
      </p:sp>
      <p:cxnSp>
        <p:nvCxnSpPr>
          <p:cNvPr id="7" name="直接箭头连接符 6"/>
          <p:cNvCxnSpPr/>
          <p:nvPr/>
        </p:nvCxnSpPr>
        <p:spPr bwMode="auto">
          <a:xfrm flipV="1">
            <a:off x="3910515" y="1976418"/>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 name="文本框 7"/>
          <p:cNvSpPr txBox="1"/>
          <p:nvPr/>
        </p:nvSpPr>
        <p:spPr>
          <a:xfrm>
            <a:off x="1849222" y="2484068"/>
            <a:ext cx="327334"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cxnSp>
        <p:nvCxnSpPr>
          <p:cNvPr id="9" name="直接箭头连接符 8"/>
          <p:cNvCxnSpPr/>
          <p:nvPr/>
        </p:nvCxnSpPr>
        <p:spPr bwMode="auto">
          <a:xfrm flipV="1">
            <a:off x="2012889" y="1976418"/>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文本框 9"/>
          <p:cNvSpPr txBox="1"/>
          <p:nvPr/>
        </p:nvSpPr>
        <p:spPr>
          <a:xfrm>
            <a:off x="3746848" y="2484068"/>
            <a:ext cx="327334"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11" name="文本框 10"/>
          <p:cNvSpPr txBox="1"/>
          <p:nvPr/>
        </p:nvSpPr>
        <p:spPr>
          <a:xfrm>
            <a:off x="6131171" y="2484068"/>
            <a:ext cx="327334"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cxnSp>
        <p:nvCxnSpPr>
          <p:cNvPr id="12" name="直接箭头连接符 11"/>
          <p:cNvCxnSpPr/>
          <p:nvPr/>
        </p:nvCxnSpPr>
        <p:spPr bwMode="auto">
          <a:xfrm flipV="1">
            <a:off x="6294838" y="1976418"/>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文本框 12"/>
          <p:cNvSpPr txBox="1"/>
          <p:nvPr/>
        </p:nvSpPr>
        <p:spPr>
          <a:xfrm>
            <a:off x="731411" y="2492343"/>
            <a:ext cx="327334"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cxnSp>
        <p:nvCxnSpPr>
          <p:cNvPr id="14" name="直接箭头连接符 13"/>
          <p:cNvCxnSpPr/>
          <p:nvPr/>
        </p:nvCxnSpPr>
        <p:spPr bwMode="auto">
          <a:xfrm flipV="1">
            <a:off x="895078" y="1984693"/>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文本框 14"/>
          <p:cNvSpPr txBox="1"/>
          <p:nvPr/>
        </p:nvSpPr>
        <p:spPr>
          <a:xfrm>
            <a:off x="2622074" y="2484067"/>
            <a:ext cx="327334"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cxnSp>
        <p:nvCxnSpPr>
          <p:cNvPr id="16" name="直接箭头连接符 15"/>
          <p:cNvCxnSpPr/>
          <p:nvPr/>
        </p:nvCxnSpPr>
        <p:spPr bwMode="auto">
          <a:xfrm flipV="1">
            <a:off x="2785741" y="1976417"/>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文本框 16"/>
          <p:cNvSpPr txBox="1"/>
          <p:nvPr/>
        </p:nvSpPr>
        <p:spPr>
          <a:xfrm>
            <a:off x="4634307" y="2484067"/>
            <a:ext cx="327334"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cxnSp>
        <p:nvCxnSpPr>
          <p:cNvPr id="18" name="直接箭头连接符 17"/>
          <p:cNvCxnSpPr/>
          <p:nvPr/>
        </p:nvCxnSpPr>
        <p:spPr bwMode="auto">
          <a:xfrm flipV="1">
            <a:off x="4797974" y="1976417"/>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文本框 18"/>
          <p:cNvSpPr txBox="1"/>
          <p:nvPr/>
        </p:nvSpPr>
        <p:spPr>
          <a:xfrm>
            <a:off x="7652007" y="2492343"/>
            <a:ext cx="327334"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cxnSp>
        <p:nvCxnSpPr>
          <p:cNvPr id="20" name="直接箭头连接符 19"/>
          <p:cNvCxnSpPr/>
          <p:nvPr/>
        </p:nvCxnSpPr>
        <p:spPr bwMode="auto">
          <a:xfrm flipV="1">
            <a:off x="7815674" y="1984693"/>
            <a:ext cx="0" cy="45533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矩形 20"/>
          <p:cNvSpPr/>
          <p:nvPr/>
        </p:nvSpPr>
        <p:spPr bwMode="auto">
          <a:xfrm>
            <a:off x="269365" y="1607086"/>
            <a:ext cx="3477483" cy="377607"/>
          </a:xfrm>
          <a:prstGeom prst="rect">
            <a:avLst/>
          </a:prstGeom>
          <a:solidFill>
            <a:srgbClr val="000099">
              <a:alpha val="55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2" name="矩形 21"/>
          <p:cNvSpPr/>
          <p:nvPr/>
        </p:nvSpPr>
        <p:spPr bwMode="auto">
          <a:xfrm>
            <a:off x="4074183" y="1616140"/>
            <a:ext cx="4958182" cy="368553"/>
          </a:xfrm>
          <a:prstGeom prst="rect">
            <a:avLst/>
          </a:prstGeom>
          <a:solidFill>
            <a:srgbClr val="000099">
              <a:alpha val="4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3" name="矩形 22"/>
          <p:cNvSpPr/>
          <p:nvPr/>
        </p:nvSpPr>
        <p:spPr bwMode="auto">
          <a:xfrm>
            <a:off x="277395" y="1610222"/>
            <a:ext cx="1547240" cy="377607"/>
          </a:xfrm>
          <a:prstGeom prst="rect">
            <a:avLst/>
          </a:prstGeom>
          <a:solidFill>
            <a:srgbClr val="00B050">
              <a:alpha val="55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4" name="矩形 23"/>
          <p:cNvSpPr/>
          <p:nvPr/>
        </p:nvSpPr>
        <p:spPr bwMode="auto">
          <a:xfrm>
            <a:off x="6592565" y="1610222"/>
            <a:ext cx="2439799" cy="377607"/>
          </a:xfrm>
          <a:prstGeom prst="rect">
            <a:avLst/>
          </a:prstGeom>
          <a:solidFill>
            <a:srgbClr val="00B050">
              <a:alpha val="55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5" name="矩形 24"/>
          <p:cNvSpPr/>
          <p:nvPr/>
        </p:nvSpPr>
        <p:spPr bwMode="auto">
          <a:xfrm>
            <a:off x="2229216" y="1616140"/>
            <a:ext cx="1547240" cy="377607"/>
          </a:xfrm>
          <a:prstGeom prst="rect">
            <a:avLst/>
          </a:prstGeom>
          <a:solidFill>
            <a:srgbClr val="00B050">
              <a:alpha val="55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6" name="矩形 25"/>
          <p:cNvSpPr/>
          <p:nvPr/>
        </p:nvSpPr>
        <p:spPr bwMode="auto">
          <a:xfrm>
            <a:off x="4079160" y="1624970"/>
            <a:ext cx="2052010" cy="377607"/>
          </a:xfrm>
          <a:prstGeom prst="rect">
            <a:avLst/>
          </a:prstGeom>
          <a:solidFill>
            <a:srgbClr val="00B050">
              <a:alpha val="55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7" name="矩形 26"/>
          <p:cNvSpPr/>
          <p:nvPr/>
        </p:nvSpPr>
        <p:spPr bwMode="auto">
          <a:xfrm>
            <a:off x="1109869" y="1617696"/>
            <a:ext cx="624757" cy="377607"/>
          </a:xfrm>
          <a:prstGeom prst="rect">
            <a:avLst/>
          </a:prstGeom>
          <a:solidFill>
            <a:srgbClr val="8935CF">
              <a:alpha val="54902"/>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8" name="矩形 27"/>
          <p:cNvSpPr/>
          <p:nvPr/>
        </p:nvSpPr>
        <p:spPr bwMode="auto">
          <a:xfrm>
            <a:off x="257942" y="1625457"/>
            <a:ext cx="538258" cy="377607"/>
          </a:xfrm>
          <a:prstGeom prst="rect">
            <a:avLst/>
          </a:prstGeom>
          <a:solidFill>
            <a:srgbClr val="8935CF">
              <a:alpha val="54902"/>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9" name="矩形 28"/>
          <p:cNvSpPr/>
          <p:nvPr/>
        </p:nvSpPr>
        <p:spPr bwMode="auto">
          <a:xfrm>
            <a:off x="2249194" y="1619560"/>
            <a:ext cx="358132" cy="377607"/>
          </a:xfrm>
          <a:prstGeom prst="rect">
            <a:avLst/>
          </a:prstGeom>
          <a:solidFill>
            <a:srgbClr val="8935CF">
              <a:alpha val="54902"/>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0" name="矩形 29"/>
          <p:cNvSpPr/>
          <p:nvPr/>
        </p:nvSpPr>
        <p:spPr bwMode="auto">
          <a:xfrm>
            <a:off x="5167739" y="1607086"/>
            <a:ext cx="819697" cy="377607"/>
          </a:xfrm>
          <a:prstGeom prst="rect">
            <a:avLst/>
          </a:prstGeom>
          <a:solidFill>
            <a:srgbClr val="8935CF">
              <a:alpha val="54902"/>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1" name="矩形 30"/>
          <p:cNvSpPr/>
          <p:nvPr/>
        </p:nvSpPr>
        <p:spPr bwMode="auto">
          <a:xfrm>
            <a:off x="6598984" y="1613156"/>
            <a:ext cx="909287" cy="377607"/>
          </a:xfrm>
          <a:prstGeom prst="rect">
            <a:avLst/>
          </a:prstGeom>
          <a:solidFill>
            <a:srgbClr val="8935CF">
              <a:alpha val="54902"/>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2" name="矩形 31"/>
          <p:cNvSpPr/>
          <p:nvPr/>
        </p:nvSpPr>
        <p:spPr bwMode="auto">
          <a:xfrm>
            <a:off x="3029888" y="1617696"/>
            <a:ext cx="624757" cy="377607"/>
          </a:xfrm>
          <a:prstGeom prst="rect">
            <a:avLst/>
          </a:prstGeom>
          <a:solidFill>
            <a:srgbClr val="8935CF">
              <a:alpha val="54902"/>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3" name="矩形 32"/>
          <p:cNvSpPr/>
          <p:nvPr/>
        </p:nvSpPr>
        <p:spPr bwMode="auto">
          <a:xfrm>
            <a:off x="4157513" y="1610221"/>
            <a:ext cx="358132" cy="377607"/>
          </a:xfrm>
          <a:prstGeom prst="rect">
            <a:avLst/>
          </a:prstGeom>
          <a:solidFill>
            <a:srgbClr val="8935CF">
              <a:alpha val="54902"/>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4" name="矩形 33"/>
          <p:cNvSpPr/>
          <p:nvPr/>
        </p:nvSpPr>
        <p:spPr bwMode="auto">
          <a:xfrm>
            <a:off x="8113400" y="1589202"/>
            <a:ext cx="879256" cy="377607"/>
          </a:xfrm>
          <a:prstGeom prst="rect">
            <a:avLst/>
          </a:prstGeom>
          <a:solidFill>
            <a:srgbClr val="8935CF">
              <a:alpha val="54902"/>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23931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21"/>
                                        </p:tgtEl>
                                      </p:cBhvr>
                                    </p:animEffect>
                                    <p:set>
                                      <p:cBhvr>
                                        <p:cTn id="21" dur="1" fill="hold">
                                          <p:stCondLst>
                                            <p:cond delay="499"/>
                                          </p:stCondLst>
                                        </p:cTn>
                                        <p:tgtEl>
                                          <p:spTgt spid="21"/>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22"/>
                                        </p:tgtEl>
                                      </p:cBhvr>
                                    </p:animEffect>
                                    <p:set>
                                      <p:cBhvr>
                                        <p:cTn id="24" dur="1" fill="hold">
                                          <p:stCondLst>
                                            <p:cond delay="499"/>
                                          </p:stCondLst>
                                        </p:cTn>
                                        <p:tgtEl>
                                          <p:spTgt spid="22"/>
                                        </p:tgtEl>
                                        <p:attrNameLst>
                                          <p:attrName>style.visibility</p:attrName>
                                        </p:attrNameLst>
                                      </p:cBhvr>
                                      <p:to>
                                        <p:strVal val="hidden"/>
                                      </p:to>
                                    </p:set>
                                  </p:childTnLst>
                                </p:cTn>
                              </p:par>
                              <p:par>
                                <p:cTn id="25" presetID="10"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ntr" presetSubtype="0" fill="hold"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par>
                                <p:cTn id="37" presetID="1"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500"/>
                                        <p:tgtEl>
                                          <p:spTgt spid="13"/>
                                        </p:tgtEl>
                                      </p:cBhvr>
                                    </p:animEffect>
                                  </p:childTnLst>
                                </p:cTn>
                              </p:par>
                              <p:par>
                                <p:cTn id="50" presetID="10" presetClass="entr" presetSubtype="0" fill="hold"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500"/>
                                        <p:tgtEl>
                                          <p:spTgt spid="15"/>
                                        </p:tgtEl>
                                      </p:cBhvr>
                                    </p:animEffect>
                                  </p:childTnLst>
                                </p:cTn>
                              </p:par>
                              <p:par>
                                <p:cTn id="56" presetID="10" presetClass="entr" presetSubtype="0" fill="hold" nodeType="with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500"/>
                                        <p:tgtEl>
                                          <p:spTgt spid="1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7"/>
                                        </p:tgtEl>
                                        <p:attrNameLst>
                                          <p:attrName>style.visibility</p:attrName>
                                        </p:attrNameLst>
                                      </p:cBhvr>
                                      <p:to>
                                        <p:strVal val="visible"/>
                                      </p:to>
                                    </p:set>
                                    <p:animEffect transition="in" filter="fade">
                                      <p:cBhvr>
                                        <p:cTn id="61" dur="500"/>
                                        <p:tgtEl>
                                          <p:spTgt spid="17"/>
                                        </p:tgtEl>
                                      </p:cBhvr>
                                    </p:animEffect>
                                  </p:childTnLst>
                                </p:cTn>
                              </p:par>
                              <p:par>
                                <p:cTn id="62" presetID="10" presetClass="entr" presetSubtype="0" fill="hold" nodeType="with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fade">
                                      <p:cBhvr>
                                        <p:cTn id="64" dur="500"/>
                                        <p:tgtEl>
                                          <p:spTgt spid="1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fade">
                                      <p:cBhvr>
                                        <p:cTn id="67" dur="500"/>
                                        <p:tgtEl>
                                          <p:spTgt spid="19"/>
                                        </p:tgtEl>
                                      </p:cBhvr>
                                    </p:animEffect>
                                  </p:childTnLst>
                                </p:cTn>
                              </p:par>
                              <p:par>
                                <p:cTn id="68" presetID="10" presetClass="entr" presetSubtype="0" fill="hold" nodeType="withEffect">
                                  <p:stCondLst>
                                    <p:cond delay="0"/>
                                  </p:stCondLst>
                                  <p:childTnLst>
                                    <p:set>
                                      <p:cBhvr>
                                        <p:cTn id="69" dur="1" fill="hold">
                                          <p:stCondLst>
                                            <p:cond delay="0"/>
                                          </p:stCondLst>
                                        </p:cTn>
                                        <p:tgtEl>
                                          <p:spTgt spid="20"/>
                                        </p:tgtEl>
                                        <p:attrNameLst>
                                          <p:attrName>style.visibility</p:attrName>
                                        </p:attrNameLst>
                                      </p:cBhvr>
                                      <p:to>
                                        <p:strVal val="visible"/>
                                      </p:to>
                                    </p:set>
                                    <p:animEffect transition="in" filter="fade">
                                      <p:cBhvr>
                                        <p:cTn id="70" dur="500"/>
                                        <p:tgtEl>
                                          <p:spTgt spid="20"/>
                                        </p:tgtEl>
                                      </p:cBhvr>
                                    </p:animEffect>
                                  </p:childTnLst>
                                </p:cTn>
                              </p:par>
                              <p:par>
                                <p:cTn id="71" presetID="10" presetClass="exit" presetSubtype="0" fill="hold" grpId="1" nodeType="withEffect">
                                  <p:stCondLst>
                                    <p:cond delay="0"/>
                                  </p:stCondLst>
                                  <p:childTnLst>
                                    <p:animEffect transition="out" filter="fade">
                                      <p:cBhvr>
                                        <p:cTn id="72" dur="500"/>
                                        <p:tgtEl>
                                          <p:spTgt spid="23"/>
                                        </p:tgtEl>
                                      </p:cBhvr>
                                    </p:animEffect>
                                    <p:set>
                                      <p:cBhvr>
                                        <p:cTn id="73" dur="1" fill="hold">
                                          <p:stCondLst>
                                            <p:cond delay="499"/>
                                          </p:stCondLst>
                                        </p:cTn>
                                        <p:tgtEl>
                                          <p:spTgt spid="23"/>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500"/>
                                        <p:tgtEl>
                                          <p:spTgt spid="24"/>
                                        </p:tgtEl>
                                      </p:cBhvr>
                                    </p:animEffect>
                                    <p:set>
                                      <p:cBhvr>
                                        <p:cTn id="76" dur="1" fill="hold">
                                          <p:stCondLst>
                                            <p:cond delay="499"/>
                                          </p:stCondLst>
                                        </p:cTn>
                                        <p:tgtEl>
                                          <p:spTgt spid="24"/>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25"/>
                                        </p:tgtEl>
                                      </p:cBhvr>
                                    </p:animEffect>
                                    <p:set>
                                      <p:cBhvr>
                                        <p:cTn id="79" dur="1" fill="hold">
                                          <p:stCondLst>
                                            <p:cond delay="499"/>
                                          </p:stCondLst>
                                        </p:cTn>
                                        <p:tgtEl>
                                          <p:spTgt spid="25"/>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500"/>
                                        <p:tgtEl>
                                          <p:spTgt spid="26"/>
                                        </p:tgtEl>
                                      </p:cBhvr>
                                    </p:animEffect>
                                    <p:set>
                                      <p:cBhvr>
                                        <p:cTn id="82" dur="1" fill="hold">
                                          <p:stCondLst>
                                            <p:cond delay="499"/>
                                          </p:stCondLst>
                                        </p:cTn>
                                        <p:tgtEl>
                                          <p:spTgt spid="26"/>
                                        </p:tgtEl>
                                        <p:attrNameLst>
                                          <p:attrName>style.visibility</p:attrName>
                                        </p:attrNameLst>
                                      </p:cBhvr>
                                      <p:to>
                                        <p:strVal val="hidden"/>
                                      </p:to>
                                    </p:set>
                                  </p:childTnLst>
                                </p:cTn>
                              </p:par>
                              <p:par>
                                <p:cTn id="83" presetID="10" presetClass="entr" presetSubtype="0" fill="hold" grpId="0" nodeType="with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fade">
                                      <p:cBhvr>
                                        <p:cTn id="85" dur="500"/>
                                        <p:tgtEl>
                                          <p:spTgt spid="28"/>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7"/>
                                        </p:tgtEl>
                                        <p:attrNameLst>
                                          <p:attrName>style.visibility</p:attrName>
                                        </p:attrNameLst>
                                      </p:cBhvr>
                                      <p:to>
                                        <p:strVal val="visible"/>
                                      </p:to>
                                    </p:set>
                                    <p:animEffect transition="in" filter="fade">
                                      <p:cBhvr>
                                        <p:cTn id="88" dur="500"/>
                                        <p:tgtEl>
                                          <p:spTgt spid="2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9"/>
                                        </p:tgtEl>
                                        <p:attrNameLst>
                                          <p:attrName>style.visibility</p:attrName>
                                        </p:attrNameLst>
                                      </p:cBhvr>
                                      <p:to>
                                        <p:strVal val="visible"/>
                                      </p:to>
                                    </p:set>
                                    <p:animEffect transition="in" filter="fade">
                                      <p:cBhvr>
                                        <p:cTn id="91" dur="500"/>
                                        <p:tgtEl>
                                          <p:spTgt spid="2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2"/>
                                        </p:tgtEl>
                                        <p:attrNameLst>
                                          <p:attrName>style.visibility</p:attrName>
                                        </p:attrNameLst>
                                      </p:cBhvr>
                                      <p:to>
                                        <p:strVal val="visible"/>
                                      </p:to>
                                    </p:set>
                                    <p:animEffect transition="in" filter="fade">
                                      <p:cBhvr>
                                        <p:cTn id="94" dur="500"/>
                                        <p:tgtEl>
                                          <p:spTgt spid="3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3"/>
                                        </p:tgtEl>
                                        <p:attrNameLst>
                                          <p:attrName>style.visibility</p:attrName>
                                        </p:attrNameLst>
                                      </p:cBhvr>
                                      <p:to>
                                        <p:strVal val="visible"/>
                                      </p:to>
                                    </p:set>
                                    <p:animEffect transition="in" filter="fade">
                                      <p:cBhvr>
                                        <p:cTn id="97" dur="500"/>
                                        <p:tgtEl>
                                          <p:spTgt spid="33"/>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30"/>
                                        </p:tgtEl>
                                        <p:attrNameLst>
                                          <p:attrName>style.visibility</p:attrName>
                                        </p:attrNameLst>
                                      </p:cBhvr>
                                      <p:to>
                                        <p:strVal val="visible"/>
                                      </p:to>
                                    </p:set>
                                    <p:animEffect transition="in" filter="fade">
                                      <p:cBhvr>
                                        <p:cTn id="100" dur="500"/>
                                        <p:tgtEl>
                                          <p:spTgt spid="30"/>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31"/>
                                        </p:tgtEl>
                                        <p:attrNameLst>
                                          <p:attrName>style.visibility</p:attrName>
                                        </p:attrNameLst>
                                      </p:cBhvr>
                                      <p:to>
                                        <p:strVal val="visible"/>
                                      </p:to>
                                    </p:set>
                                    <p:animEffect transition="in" filter="fade">
                                      <p:cBhvr>
                                        <p:cTn id="103" dur="500"/>
                                        <p:tgtEl>
                                          <p:spTgt spid="31"/>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34"/>
                                        </p:tgtEl>
                                        <p:attrNameLst>
                                          <p:attrName>style.visibility</p:attrName>
                                        </p:attrNameLst>
                                      </p:cBhvr>
                                      <p:to>
                                        <p:strVal val="visible"/>
                                      </p:to>
                                    </p:set>
                                    <p:animEffect transition="in" filter="fade">
                                      <p:cBhvr>
                                        <p:cTn id="10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3" grpId="0" animBg="1"/>
      <p:bldP spid="15" grpId="0" animBg="1"/>
      <p:bldP spid="17" grpId="0" animBg="1"/>
      <p:bldP spid="19" grpId="0"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二分检索法：性能分析</a:t>
            </a:r>
          </a:p>
        </p:txBody>
      </p:sp>
      <p:sp>
        <p:nvSpPr>
          <p:cNvPr id="3" name="内容占位符 2"/>
          <p:cNvSpPr>
            <a:spLocks noGrp="1"/>
          </p:cNvSpPr>
          <p:nvPr>
            <p:ph idx="1"/>
          </p:nvPr>
        </p:nvSpPr>
        <p:spPr>
          <a:xfrm>
            <a:off x="491613" y="3384422"/>
            <a:ext cx="8153400" cy="959309"/>
          </a:xfrm>
        </p:spPr>
        <p:txBody>
          <a:bodyPr/>
          <a:lstStyle/>
          <a:p>
            <a:r>
              <a:rPr lang="zh-CN" altLang="en-US" sz="2400" dirty="0"/>
              <a:t>设检索每个元素的概率相同，则平均检索长度为（设字典元素个数</a:t>
            </a:r>
            <a:r>
              <a:rPr lang="en-US" altLang="zh-CN" sz="2400" dirty="0"/>
              <a:t>n=2</a:t>
            </a:r>
            <a:r>
              <a:rPr lang="en-US" altLang="zh-CN" sz="2400" baseline="30000" dirty="0"/>
              <a:t>j</a:t>
            </a:r>
            <a:r>
              <a:rPr lang="en-US" altLang="zh-CN" sz="2400" dirty="0"/>
              <a:t>-1</a:t>
            </a:r>
            <a:r>
              <a:rPr lang="zh-CN" altLang="en-US" sz="2400" dirty="0"/>
              <a:t>）</a:t>
            </a:r>
            <a:endParaRPr lang="en-US" altLang="zh-CN" sz="2400" dirty="0"/>
          </a:p>
        </p:txBody>
      </p:sp>
      <mc:AlternateContent xmlns:mc="http://schemas.openxmlformats.org/markup-compatibility/2006" xmlns:a14="http://schemas.microsoft.com/office/drawing/2010/main">
        <mc:Choice Requires="a14">
          <p:sp>
            <p:nvSpPr>
              <p:cNvPr id="53" name="矩形 52"/>
              <p:cNvSpPr/>
              <p:nvPr/>
            </p:nvSpPr>
            <p:spPr>
              <a:xfrm>
                <a:off x="491613" y="1516231"/>
                <a:ext cx="7718252" cy="163992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19088" indent="-319088" defTabSz="0">
                  <a:lnSpc>
                    <a:spcPts val="3000"/>
                  </a:lnSpc>
                  <a:spcBef>
                    <a:spcPts val="700"/>
                  </a:spcBef>
                  <a:buClr>
                    <a:schemeClr val="accent2"/>
                  </a:buClr>
                  <a:buSzPct val="60000"/>
                  <a:buFont typeface="Wingdings" pitchFamily="2" charset="2"/>
                  <a:buChar char=""/>
                </a:pPr>
                <a:r>
                  <a:rPr lang="zh-CN" altLang="en-US" sz="2400" dirty="0">
                    <a:latin typeface="华文中宋" panose="02010600040101010101" pitchFamily="2" charset="-122"/>
                    <a:ea typeface="华文中宋" panose="02010600040101010101" pitchFamily="2" charset="-122"/>
                    <a:sym typeface="Tw Cen MT"/>
                  </a:rPr>
                  <a:t>若字典元素个数</a:t>
                </a:r>
                <a:r>
                  <a:rPr lang="en-US" altLang="zh-CN" sz="2400" dirty="0">
                    <a:latin typeface="华文中宋" panose="02010600040101010101" pitchFamily="2" charset="-122"/>
                    <a:ea typeface="华文中宋" panose="02010600040101010101" pitchFamily="2" charset="-122"/>
                    <a:sym typeface="Tw Cen MT"/>
                  </a:rPr>
                  <a:t>n</a:t>
                </a:r>
                <a:r>
                  <a:rPr lang="zh-CN" altLang="en-US" sz="2400" dirty="0">
                    <a:latin typeface="华文中宋" panose="02010600040101010101" pitchFamily="2" charset="-122"/>
                    <a:ea typeface="华文中宋" panose="02010600040101010101" pitchFamily="2" charset="-122"/>
                    <a:sym typeface="Tw Cen MT"/>
                  </a:rPr>
                  <a:t>刚好为</a:t>
                </a:r>
                <a:r>
                  <a:rPr lang="en-US" altLang="zh-CN" sz="2400" dirty="0">
                    <a:latin typeface="华文中宋" panose="02010600040101010101" pitchFamily="2" charset="-122"/>
                    <a:ea typeface="华文中宋" panose="02010600040101010101" pitchFamily="2" charset="-122"/>
                    <a:sym typeface="Tw Cen MT"/>
                  </a:rPr>
                  <a:t>2</a:t>
                </a:r>
                <a:r>
                  <a:rPr lang="en-US" altLang="zh-CN" sz="2400" baseline="30000" dirty="0">
                    <a:latin typeface="华文中宋" panose="02010600040101010101" pitchFamily="2" charset="-122"/>
                    <a:ea typeface="华文中宋" panose="02010600040101010101" pitchFamily="2" charset="-122"/>
                    <a:sym typeface="Tw Cen MT"/>
                  </a:rPr>
                  <a:t>0</a:t>
                </a:r>
                <a:r>
                  <a:rPr lang="en-US" altLang="zh-CN" sz="2400" dirty="0">
                    <a:latin typeface="华文中宋" panose="02010600040101010101" pitchFamily="2" charset="-122"/>
                    <a:ea typeface="华文中宋" panose="02010600040101010101" pitchFamily="2" charset="-122"/>
                    <a:sym typeface="Tw Cen MT"/>
                  </a:rPr>
                  <a:t>+2</a:t>
                </a:r>
                <a:r>
                  <a:rPr lang="en-US" altLang="zh-CN" sz="2400" baseline="30000" dirty="0">
                    <a:latin typeface="华文中宋" panose="02010600040101010101" pitchFamily="2" charset="-122"/>
                    <a:ea typeface="华文中宋" panose="02010600040101010101" pitchFamily="2" charset="-122"/>
                    <a:sym typeface="Tw Cen MT"/>
                  </a:rPr>
                  <a:t>1</a:t>
                </a:r>
                <a:r>
                  <a:rPr lang="en-US" altLang="zh-CN" sz="2400" dirty="0">
                    <a:latin typeface="华文中宋" panose="02010600040101010101" pitchFamily="2" charset="-122"/>
                    <a:ea typeface="华文中宋" panose="02010600040101010101" pitchFamily="2" charset="-122"/>
                    <a:sym typeface="Tw Cen MT"/>
                  </a:rPr>
                  <a:t>+……+2</a:t>
                </a:r>
                <a:r>
                  <a:rPr lang="en-US" altLang="zh-CN" sz="2400" baseline="30000" dirty="0">
                    <a:latin typeface="华文中宋" panose="02010600040101010101" pitchFamily="2" charset="-122"/>
                    <a:ea typeface="华文中宋" panose="02010600040101010101" pitchFamily="2" charset="-122"/>
                    <a:sym typeface="Tw Cen MT"/>
                  </a:rPr>
                  <a:t>j-1</a:t>
                </a:r>
                <a:r>
                  <a:rPr lang="en-US" altLang="zh-CN" sz="2400" dirty="0">
                    <a:latin typeface="华文中宋" panose="02010600040101010101" pitchFamily="2" charset="-122"/>
                    <a:ea typeface="华文中宋" panose="02010600040101010101" pitchFamily="2" charset="-122"/>
                    <a:sym typeface="Tw Cen MT"/>
                  </a:rPr>
                  <a:t>=2</a:t>
                </a:r>
                <a:r>
                  <a:rPr lang="en-US" altLang="zh-CN" sz="2400" baseline="30000" dirty="0">
                    <a:latin typeface="华文中宋" panose="02010600040101010101" pitchFamily="2" charset="-122"/>
                    <a:ea typeface="华文中宋" panose="02010600040101010101" pitchFamily="2" charset="-122"/>
                    <a:sym typeface="Tw Cen MT"/>
                  </a:rPr>
                  <a:t>j</a:t>
                </a:r>
                <a:r>
                  <a:rPr lang="en-US" altLang="zh-CN" sz="2400" dirty="0">
                    <a:latin typeface="华文中宋" panose="02010600040101010101" pitchFamily="2" charset="-122"/>
                    <a:ea typeface="华文中宋" panose="02010600040101010101" pitchFamily="2" charset="-122"/>
                    <a:sym typeface="Tw Cen MT"/>
                  </a:rPr>
                  <a:t>-1</a:t>
                </a:r>
                <a:r>
                  <a:rPr lang="zh-CN" altLang="en-US" sz="2400" dirty="0">
                    <a:latin typeface="华文中宋" panose="02010600040101010101" pitchFamily="2" charset="-122"/>
                    <a:ea typeface="华文中宋" panose="02010600040101010101" pitchFamily="2" charset="-122"/>
                    <a:sym typeface="Tw Cen MT"/>
                  </a:rPr>
                  <a:t>，则最大检索长度为</a:t>
                </a:r>
                <a:r>
                  <a:rPr lang="en-US" altLang="zh-CN" sz="2400" dirty="0">
                    <a:latin typeface="华文中宋" panose="02010600040101010101" pitchFamily="2" charset="-122"/>
                    <a:ea typeface="华文中宋" panose="02010600040101010101" pitchFamily="2" charset="-122"/>
                    <a:sym typeface="Tw Cen MT"/>
                  </a:rPr>
                  <a:t>j</a:t>
                </a:r>
                <a:r>
                  <a:rPr lang="zh-CN" altLang="en-US" sz="2400" dirty="0">
                    <a:latin typeface="华文中宋" panose="02010600040101010101" pitchFamily="2" charset="-122"/>
                    <a:ea typeface="华文中宋" panose="02010600040101010101" pitchFamily="2" charset="-122"/>
                    <a:sym typeface="Tw Cen MT"/>
                  </a:rPr>
                  <a:t>；若</a:t>
                </a:r>
                <a:r>
                  <a:rPr lang="en-US" altLang="zh-CN" sz="2400" dirty="0">
                    <a:latin typeface="华文中宋" panose="02010600040101010101" pitchFamily="2" charset="-122"/>
                    <a:ea typeface="华文中宋" panose="02010600040101010101" pitchFamily="2" charset="-122"/>
                    <a:sym typeface="Tw Cen MT"/>
                  </a:rPr>
                  <a:t>2</a:t>
                </a:r>
                <a:r>
                  <a:rPr lang="en-US" altLang="zh-CN" sz="2400" baseline="30000" dirty="0">
                    <a:latin typeface="华文中宋" panose="02010600040101010101" pitchFamily="2" charset="-122"/>
                    <a:ea typeface="华文中宋" panose="02010600040101010101" pitchFamily="2" charset="-122"/>
                    <a:sym typeface="Tw Cen MT"/>
                  </a:rPr>
                  <a:t>j</a:t>
                </a:r>
                <a:r>
                  <a:rPr lang="en-US" altLang="zh-CN" sz="2400" dirty="0">
                    <a:latin typeface="华文中宋" panose="02010600040101010101" pitchFamily="2" charset="-122"/>
                    <a:ea typeface="华文中宋" panose="02010600040101010101" pitchFamily="2" charset="-122"/>
                    <a:sym typeface="Tw Cen MT"/>
                  </a:rPr>
                  <a:t>-1&lt;n≤2</a:t>
                </a:r>
                <a:r>
                  <a:rPr lang="en-US" altLang="zh-CN" sz="2400" baseline="30000" dirty="0">
                    <a:latin typeface="华文中宋" panose="02010600040101010101" pitchFamily="2" charset="-122"/>
                    <a:ea typeface="华文中宋" panose="02010600040101010101" pitchFamily="2" charset="-122"/>
                    <a:sym typeface="Tw Cen MT"/>
                  </a:rPr>
                  <a:t>j+1</a:t>
                </a:r>
                <a:r>
                  <a:rPr lang="en-US" altLang="zh-CN" sz="2400" dirty="0">
                    <a:latin typeface="华文中宋" panose="02010600040101010101" pitchFamily="2" charset="-122"/>
                    <a:ea typeface="华文中宋" panose="02010600040101010101" pitchFamily="2" charset="-122"/>
                    <a:sym typeface="Tw Cen MT"/>
                  </a:rPr>
                  <a:t>-1</a:t>
                </a:r>
                <a:r>
                  <a:rPr lang="zh-CN" altLang="en-US" sz="2400" dirty="0">
                    <a:latin typeface="华文中宋" panose="02010600040101010101" pitchFamily="2" charset="-122"/>
                    <a:ea typeface="华文中宋" panose="02010600040101010101" pitchFamily="2" charset="-122"/>
                    <a:sym typeface="Tw Cen MT"/>
                  </a:rPr>
                  <a:t>，则最大检索长度为</a:t>
                </a:r>
                <a:r>
                  <a:rPr lang="en-US" altLang="zh-CN" sz="2400" dirty="0">
                    <a:latin typeface="华文中宋" panose="02010600040101010101" pitchFamily="2" charset="-122"/>
                    <a:ea typeface="华文中宋" panose="02010600040101010101" pitchFamily="2" charset="-122"/>
                    <a:sym typeface="Tw Cen MT"/>
                  </a:rPr>
                  <a:t>j+1</a:t>
                </a:r>
                <a:r>
                  <a:rPr lang="zh-CN" altLang="en-US" sz="2400" dirty="0">
                    <a:latin typeface="华文中宋" panose="02010600040101010101" pitchFamily="2" charset="-122"/>
                    <a:ea typeface="华文中宋" panose="02010600040101010101" pitchFamily="2" charset="-122"/>
                    <a:sym typeface="Tw Cen MT"/>
                  </a:rPr>
                  <a:t>。所以，二分法检索的最大检索长度为</a:t>
                </a:r>
                <a:r>
                  <a:rPr lang="en-US" altLang="zh-CN" sz="2400" dirty="0">
                    <a:latin typeface="华文中宋" panose="02010600040101010101" pitchFamily="2" charset="-122"/>
                    <a:ea typeface="华文中宋" panose="02010600040101010101" pitchFamily="2" charset="-122"/>
                    <a:sym typeface="Tw Cen MT"/>
                  </a:rPr>
                  <a:t>: </a:t>
                </a:r>
                <a14:m>
                  <m:oMath xmlns:m="http://schemas.openxmlformats.org/officeDocument/2006/math">
                    <m:d>
                      <m:dPr>
                        <m:begChr m:val="⌈"/>
                        <m:endChr m:val="⌉"/>
                        <m:ctrlPr>
                          <a:rPr lang="en-US" altLang="zh-CN" sz="2400" i="1" smtClean="0">
                            <a:latin typeface="Cambria Math" panose="02040503050406030204" pitchFamily="18" charset="0"/>
                            <a:ea typeface="华文中宋" panose="02010600040101010101" pitchFamily="2" charset="-122"/>
                            <a:sym typeface="Tw Cen MT"/>
                          </a:rPr>
                        </m:ctrlPr>
                      </m:dPr>
                      <m:e>
                        <m:sSub>
                          <m:sSubPr>
                            <m:ctrlPr>
                              <a:rPr lang="en-US" altLang="zh-CN" sz="2400" i="1" smtClean="0">
                                <a:latin typeface="Cambria Math" panose="02040503050406030204" pitchFamily="18" charset="0"/>
                                <a:ea typeface="华文中宋" panose="02010600040101010101" pitchFamily="2" charset="-122"/>
                                <a:sym typeface="Tw Cen MT"/>
                              </a:rPr>
                            </m:ctrlPr>
                          </m:sSubPr>
                          <m:e>
                            <m:r>
                              <a:rPr lang="en-US" altLang="zh-CN" sz="2400" b="0" i="1" smtClean="0">
                                <a:latin typeface="Cambria Math" panose="02040503050406030204" pitchFamily="18" charset="0"/>
                                <a:ea typeface="华文中宋" panose="02010600040101010101" pitchFamily="2" charset="-122"/>
                                <a:sym typeface="Tw Cen MT"/>
                              </a:rPr>
                              <m:t>𝑙𝑜𝑔</m:t>
                            </m:r>
                          </m:e>
                          <m:sub>
                            <m:r>
                              <a:rPr lang="en-US" altLang="zh-CN" sz="2400" b="0" i="1" smtClean="0">
                                <a:latin typeface="Cambria Math" panose="02040503050406030204" pitchFamily="18" charset="0"/>
                                <a:ea typeface="华文中宋" panose="02010600040101010101" pitchFamily="2" charset="-122"/>
                                <a:sym typeface="Tw Cen MT"/>
                              </a:rPr>
                              <m:t>2</m:t>
                            </m:r>
                          </m:sub>
                        </m:sSub>
                        <m:r>
                          <a:rPr lang="en-US" altLang="zh-CN" sz="2400" b="0" i="1" smtClean="0">
                            <a:latin typeface="Cambria Math" panose="02040503050406030204" pitchFamily="18" charset="0"/>
                            <a:ea typeface="华文中宋" panose="02010600040101010101" pitchFamily="2" charset="-122"/>
                            <a:sym typeface="Tw Cen MT"/>
                          </a:rPr>
                          <m:t>(</m:t>
                        </m:r>
                        <m:r>
                          <a:rPr lang="en-US" altLang="zh-CN" sz="2400" b="0" i="1" smtClean="0">
                            <a:latin typeface="Cambria Math" panose="02040503050406030204" pitchFamily="18" charset="0"/>
                            <a:ea typeface="华文中宋" panose="02010600040101010101" pitchFamily="2" charset="-122"/>
                            <a:sym typeface="Tw Cen MT"/>
                          </a:rPr>
                          <m:t>𝑛</m:t>
                        </m:r>
                        <m:r>
                          <a:rPr lang="en-US" altLang="zh-CN" sz="2400" b="0" i="1" smtClean="0">
                            <a:latin typeface="Cambria Math" panose="02040503050406030204" pitchFamily="18" charset="0"/>
                            <a:ea typeface="华文中宋" panose="02010600040101010101" pitchFamily="2" charset="-122"/>
                            <a:sym typeface="Tw Cen MT"/>
                          </a:rPr>
                          <m:t>+1)</m:t>
                        </m:r>
                      </m:e>
                    </m:d>
                  </m:oMath>
                </a14:m>
                <a:r>
                  <a:rPr lang="en-US" altLang="zh-CN" sz="2400" dirty="0">
                    <a:latin typeface="华文中宋" panose="02010600040101010101" pitchFamily="2" charset="-122"/>
                    <a:ea typeface="华文中宋" panose="02010600040101010101" pitchFamily="2" charset="-122"/>
                    <a:sym typeface="Tw Cen MT"/>
                  </a:rPr>
                  <a:t> </a:t>
                </a:r>
              </a:p>
            </p:txBody>
          </p:sp>
        </mc:Choice>
        <mc:Fallback xmlns="">
          <p:sp>
            <p:nvSpPr>
              <p:cNvPr id="53" name="矩形 52"/>
              <p:cNvSpPr>
                <a:spLocks noRot="1" noChangeAspect="1" noMove="1" noResize="1" noEditPoints="1" noAdjustHandles="1" noChangeArrowheads="1" noChangeShapeType="1" noTextEdit="1"/>
              </p:cNvSpPr>
              <p:nvPr/>
            </p:nvSpPr>
            <p:spPr>
              <a:xfrm>
                <a:off x="491613" y="1516231"/>
                <a:ext cx="7718252" cy="1639924"/>
              </a:xfrm>
              <a:prstGeom prst="rect">
                <a:avLst/>
              </a:prstGeom>
              <a:blipFill rotWithShape="0">
                <a:blip r:embed="rId2"/>
                <a:stretch>
                  <a:fillRect l="-158" t="-3346" r="-158" b="-2602"/>
                </a:stretch>
              </a:blipFill>
              <a:ln w="9525">
                <a:noFill/>
                <a:miter lim="800000"/>
                <a:headEnd/>
                <a:tailEnd/>
              </a:ln>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4" name="文本框 53"/>
              <p:cNvSpPr txBox="1"/>
              <p:nvPr/>
            </p:nvSpPr>
            <p:spPr>
              <a:xfrm>
                <a:off x="1265976" y="4151694"/>
                <a:ext cx="6943889" cy="2613279"/>
              </a:xfrm>
              <a:prstGeom prst="rect">
                <a:avLst/>
              </a:prstGeom>
              <a:noFill/>
            </p:spPr>
            <p:txBody>
              <a:bodyPr wrap="none" rtlCol="0">
                <a:spAutoFit/>
              </a:bodyPr>
              <a:lstStyle/>
              <a:p>
                <a:pPr/>
                <a14:m>
                  <m:oMathPara xmlns:m="http://schemas.openxmlformats.org/officeDocument/2006/math">
                    <m:oMathParaPr>
                      <m:jc m:val="left"/>
                    </m:oMathParaPr>
                    <m:oMath xmlns:m="http://schemas.openxmlformats.org/officeDocument/2006/math">
                      <m:r>
                        <a:rPr lang="en-US" altLang="zh-CN" b="0" i="1" smtClean="0">
                          <a:latin typeface="Cambria Math" panose="02040503050406030204" pitchFamily="18" charset="0"/>
                        </a:rPr>
                        <m:t>𝐴𝑆𝐿</m:t>
                      </m:r>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𝑛</m:t>
                          </m:r>
                        </m:den>
                      </m:f>
                      <m:nary>
                        <m:naryPr>
                          <m:chr m:val="∑"/>
                          <m:ctrlPr>
                            <a:rPr lang="en-US" altLang="zh-CN" b="0"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𝑗</m:t>
                          </m:r>
                        </m:sup>
                        <m:e>
                          <m:r>
                            <a:rPr lang="en-US" altLang="zh-CN" b="0" i="1" smtClean="0">
                              <a:latin typeface="Cambria Math" panose="02040503050406030204" pitchFamily="18" charset="0"/>
                            </a:rPr>
                            <m:t>𝑖</m:t>
                          </m:r>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p>
                          </m:sSup>
                        </m:e>
                      </m:nary>
                    </m:oMath>
                  </m:oMathPara>
                </a14:m>
                <a:endParaRPr lang="en-US" altLang="zh-CN"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𝑛</m:t>
                          </m:r>
                        </m:den>
                      </m:f>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𝑗</m:t>
                          </m:r>
                        </m:sup>
                        <m:e>
                          <m:sSup>
                            <m:sSupPr>
                              <m:ctrlPr>
                                <a:rPr lang="en-US" altLang="zh-CN" i="1">
                                  <a:latin typeface="Cambria Math" panose="02040503050406030204" pitchFamily="18" charset="0"/>
                                </a:rPr>
                              </m:ctrlPr>
                            </m:sSupPr>
                            <m:e>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𝑚</m:t>
                                  </m:r>
                                  <m:r>
                                    <a:rPr lang="en-US" altLang="zh-CN" i="1">
                                      <a:latin typeface="Cambria Math" panose="02040503050406030204" pitchFamily="18" charset="0"/>
                                    </a:rPr>
                                    <m:t>=</m:t>
                                  </m:r>
                                  <m:r>
                                    <a:rPr lang="en-US" altLang="zh-CN" i="1">
                                      <a:latin typeface="Cambria Math" panose="02040503050406030204" pitchFamily="18" charset="0"/>
                                    </a:rPr>
                                    <m:t>𝑖</m:t>
                                  </m:r>
                                </m:sub>
                                <m:sup>
                                  <m:r>
                                    <a:rPr lang="en-US" altLang="zh-CN" i="1">
                                      <a:latin typeface="Cambria Math" panose="02040503050406030204" pitchFamily="18" charset="0"/>
                                    </a:rPr>
                                    <m:t>𝑗</m:t>
                                  </m:r>
                                </m:sup>
                                <m:e>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𝑚</m:t>
                                      </m:r>
                                      <m:r>
                                        <a:rPr lang="en-US" altLang="zh-CN" b="0" i="1" smtClean="0">
                                          <a:latin typeface="Cambria Math" panose="02040503050406030204" pitchFamily="18" charset="0"/>
                                        </a:rPr>
                                        <m:t>−1</m:t>
                                      </m:r>
                                    </m:sup>
                                  </m:sSup>
                                </m:e>
                              </m:nary>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𝑛</m:t>
                                  </m:r>
                                </m:den>
                              </m:f>
                              <m:nary>
                                <m:naryPr>
                                  <m:chr m:val="∑"/>
                                  <m:ctrlPr>
                                    <a:rPr lang="en-US" altLang="zh-CN" i="1" smtClean="0">
                                      <a:latin typeface="Cambria Math" panose="02040503050406030204" pitchFamily="18" charset="0"/>
                                    </a:rPr>
                                  </m:ctrlPr>
                                </m:naryPr>
                                <m:sub>
                                  <m:r>
                                    <m:rPr>
                                      <m:brk m:alnAt="23"/>
                                    </m:rPr>
                                    <a:rPr lang="en-US" altLang="zh-CN" b="0" i="1" smtClean="0">
                                      <a:latin typeface="Cambria Math" panose="02040503050406030204" pitchFamily="18" charset="0"/>
                                    </a:rPr>
                                    <m:t>𝑖</m:t>
                                  </m:r>
                                  <m:r>
                                    <a:rPr lang="en-US" altLang="zh-CN" b="0" i="1" smtClean="0">
                                      <a:latin typeface="Cambria Math" panose="02040503050406030204" pitchFamily="18" charset="0"/>
                                    </a:rPr>
                                    <m:t>=1</m:t>
                                  </m:r>
                                </m:sub>
                                <m:sup>
                                  <m:r>
                                    <a:rPr lang="en-US" altLang="zh-CN" b="0" i="1" smtClean="0">
                                      <a:latin typeface="Cambria Math" panose="02040503050406030204" pitchFamily="18" charset="0"/>
                                    </a:rPr>
                                    <m:t>𝑗</m:t>
                                  </m:r>
                                </m:sup>
                                <m:e>
                                  <m:d>
                                    <m:dPr>
                                      <m:ctrlPr>
                                        <a:rPr lang="en-US" altLang="zh-CN" b="0" i="1" smtClean="0">
                                          <a:latin typeface="Cambria Math" panose="02040503050406030204" pitchFamily="18" charset="0"/>
                                        </a:rPr>
                                      </m:ctrlPr>
                                    </m:dPr>
                                    <m:e>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𝑗</m:t>
                                          </m:r>
                                        </m:sup>
                                      </m:sSup>
                                      <m:r>
                                        <a:rPr lang="en-US" altLang="zh-CN" b="0" i="1" smtClean="0">
                                          <a:latin typeface="Cambria Math" panose="02040503050406030204" pitchFamily="18" charset="0"/>
                                        </a:rPr>
                                        <m:t>−</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𝑖</m:t>
                                          </m:r>
                                          <m:r>
                                            <a:rPr lang="en-US" altLang="zh-CN" b="0" i="1" smtClean="0">
                                              <a:latin typeface="Cambria Math" panose="02040503050406030204" pitchFamily="18" charset="0"/>
                                            </a:rPr>
                                            <m:t>−1</m:t>
                                          </m:r>
                                        </m:sup>
                                      </m:sSup>
                                    </m:e>
                                  </m:d>
                                </m:e>
                              </m:nary>
                            </m:e>
                            <m:sup/>
                          </m:sSup>
                          <m:r>
                            <a:rPr lang="en-US" altLang="zh-CN" b="0" i="1" smtClean="0">
                              <a:latin typeface="Cambria Math" panose="02040503050406030204" pitchFamily="18" charset="0"/>
                            </a:rPr>
                            <m:t>=</m:t>
                          </m:r>
                        </m:e>
                      </m:nary>
                      <m:f>
                        <m:fPr>
                          <m:ctrlPr>
                            <a:rPr lang="en-US" altLang="zh-CN" i="1" smtClean="0">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𝑛</m:t>
                          </m:r>
                        </m:den>
                      </m:f>
                      <m:d>
                        <m:dPr>
                          <m:ctrlPr>
                            <a:rPr lang="en-US" altLang="zh-CN" i="1">
                              <a:latin typeface="Cambria Math" panose="02040503050406030204" pitchFamily="18" charset="0"/>
                            </a:rPr>
                          </m:ctrlPr>
                        </m:dPr>
                        <m:e>
                          <m:r>
                            <a:rPr lang="en-US" altLang="zh-CN" i="1">
                              <a:latin typeface="Cambria Math" panose="02040503050406030204" pitchFamily="18" charset="0"/>
                            </a:rPr>
                            <m:t>𝑗</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𝑗</m:t>
                              </m:r>
                            </m:sup>
                          </m:sSup>
                          <m:r>
                            <a:rPr lang="en-US" altLang="zh-CN" i="1">
                              <a:latin typeface="Cambria Math" panose="02040503050406030204" pitchFamily="18" charset="0"/>
                            </a:rPr>
                            <m:t>−</m:t>
                          </m:r>
                          <m:nary>
                            <m:naryPr>
                              <m:chr m:val="∑"/>
                              <m:ctrlPr>
                                <a:rPr lang="en-US" altLang="zh-CN" i="1">
                                  <a:latin typeface="Cambria Math" panose="02040503050406030204" pitchFamily="18" charset="0"/>
                                </a:rPr>
                              </m:ctrlPr>
                            </m:naryPr>
                            <m:sub>
                              <m:r>
                                <m:rPr>
                                  <m:brk m:alnAt="23"/>
                                </m:rPr>
                                <a:rPr lang="en-US" altLang="zh-CN" i="1">
                                  <a:latin typeface="Cambria Math" panose="02040503050406030204" pitchFamily="18" charset="0"/>
                                </a:rPr>
                                <m:t>𝑖</m:t>
                              </m:r>
                              <m:r>
                                <a:rPr lang="en-US" altLang="zh-CN" i="1">
                                  <a:latin typeface="Cambria Math" panose="02040503050406030204" pitchFamily="18" charset="0"/>
                                </a:rPr>
                                <m:t>=1</m:t>
                              </m:r>
                            </m:sub>
                            <m:sup>
                              <m:r>
                                <a:rPr lang="en-US" altLang="zh-CN" i="1">
                                  <a:latin typeface="Cambria Math" panose="02040503050406030204" pitchFamily="18" charset="0"/>
                                </a:rPr>
                                <m:t>𝑗</m:t>
                              </m:r>
                            </m:sup>
                            <m:e>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𝑖</m:t>
                                  </m:r>
                                  <m:r>
                                    <a:rPr lang="en-US" altLang="zh-CN" i="1">
                                      <a:latin typeface="Cambria Math" panose="02040503050406030204" pitchFamily="18" charset="0"/>
                                    </a:rPr>
                                    <m:t>−1</m:t>
                                  </m:r>
                                </m:sup>
                              </m:sSup>
                            </m:e>
                          </m:nary>
                        </m:e>
                      </m:d>
                    </m:oMath>
                  </m:oMathPara>
                </a14:m>
                <a:endParaRPr lang="en-US" altLang="zh-CN"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m:t>
                      </m:r>
                      <m:f>
                        <m:fPr>
                          <m:ctrlPr>
                            <a:rPr lang="en-US" altLang="zh-CN" i="1">
                              <a:latin typeface="Cambria Math" panose="02040503050406030204" pitchFamily="18" charset="0"/>
                            </a:rPr>
                          </m:ctrlPr>
                        </m:fPr>
                        <m:num>
                          <m:r>
                            <a:rPr lang="en-US" altLang="zh-CN" i="1">
                              <a:latin typeface="Cambria Math" panose="02040503050406030204" pitchFamily="18" charset="0"/>
                            </a:rPr>
                            <m:t>1</m:t>
                          </m:r>
                        </m:num>
                        <m:den>
                          <m:r>
                            <a:rPr lang="en-US" altLang="zh-CN" i="1">
                              <a:latin typeface="Cambria Math" panose="02040503050406030204" pitchFamily="18" charset="0"/>
                            </a:rPr>
                            <m:t>𝑛</m:t>
                          </m:r>
                        </m:den>
                      </m:f>
                      <m:d>
                        <m:dPr>
                          <m:ctrlPr>
                            <a:rPr lang="en-US" altLang="zh-CN" i="1">
                              <a:latin typeface="Cambria Math" panose="02040503050406030204" pitchFamily="18" charset="0"/>
                            </a:rPr>
                          </m:ctrlPr>
                        </m:dPr>
                        <m:e>
                          <m:r>
                            <a:rPr lang="en-US" altLang="zh-CN" i="1">
                              <a:latin typeface="Cambria Math" panose="02040503050406030204" pitchFamily="18" charset="0"/>
                            </a:rPr>
                            <m:t>𝑗</m:t>
                          </m:r>
                          <m:r>
                            <a:rPr lang="en-US" altLang="zh-CN" i="1">
                              <a:latin typeface="Cambria Math" panose="02040503050406030204" pitchFamily="18" charset="0"/>
                            </a:rPr>
                            <m:t>∗</m:t>
                          </m:r>
                          <m:sSup>
                            <m:sSupPr>
                              <m:ctrlPr>
                                <a:rPr lang="en-US" altLang="zh-CN" i="1">
                                  <a:latin typeface="Cambria Math" panose="02040503050406030204" pitchFamily="18" charset="0"/>
                                </a:rPr>
                              </m:ctrlPr>
                            </m:sSupPr>
                            <m:e>
                              <m:r>
                                <a:rPr lang="en-US" altLang="zh-CN" i="1">
                                  <a:latin typeface="Cambria Math" panose="02040503050406030204" pitchFamily="18" charset="0"/>
                                </a:rPr>
                                <m:t>2</m:t>
                              </m:r>
                            </m:e>
                            <m:sup>
                              <m:r>
                                <a:rPr lang="en-US" altLang="zh-CN" i="1">
                                  <a:latin typeface="Cambria Math" panose="02040503050406030204" pitchFamily="18" charset="0"/>
                                </a:rPr>
                                <m:t>𝑗</m:t>
                              </m:r>
                            </m:sup>
                          </m:sSup>
                          <m:r>
                            <a:rPr lang="en-US" altLang="zh-CN" i="1">
                              <a:latin typeface="Cambria Math" panose="02040503050406030204" pitchFamily="18" charset="0"/>
                            </a:rPr>
                            <m:t>−</m:t>
                          </m:r>
                          <m:sSup>
                            <m:sSupPr>
                              <m:ctrlPr>
                                <a:rPr lang="en-US" altLang="zh-CN" i="1" smtClean="0">
                                  <a:latin typeface="Cambria Math" panose="02040503050406030204" pitchFamily="18" charset="0"/>
                                </a:rPr>
                              </m:ctrlPr>
                            </m:sSupPr>
                            <m:e>
                              <m:r>
                                <a:rPr lang="en-US" altLang="zh-CN" b="0" i="1" smtClean="0">
                                  <a:latin typeface="Cambria Math" panose="02040503050406030204" pitchFamily="18" charset="0"/>
                                </a:rPr>
                                <m:t>2</m:t>
                              </m:r>
                            </m:e>
                            <m:sup>
                              <m:r>
                                <a:rPr lang="en-US" altLang="zh-CN" b="0" i="1" smtClean="0">
                                  <a:latin typeface="Cambria Math" panose="02040503050406030204" pitchFamily="18" charset="0"/>
                                </a:rPr>
                                <m:t>𝑗</m:t>
                              </m:r>
                            </m:sup>
                          </m:sSup>
                          <m:r>
                            <a:rPr lang="en-US" altLang="zh-CN" b="0" i="1" smtClean="0">
                              <a:latin typeface="Cambria Math" panose="02040503050406030204" pitchFamily="18" charset="0"/>
                            </a:rPr>
                            <m:t>+1</m:t>
                          </m:r>
                        </m:e>
                      </m:d>
                      <m:r>
                        <a:rPr lang="en-US" altLang="zh-CN" b="0" i="1" smtClean="0">
                          <a:latin typeface="Cambria Math" panose="02040503050406030204" pitchFamily="18" charset="0"/>
                        </a:rPr>
                        <m:t>=</m:t>
                      </m:r>
                      <m:f>
                        <m:fPr>
                          <m:ctrlPr>
                            <a:rPr lang="en-US" altLang="zh-CN" b="0" i="1" smtClean="0">
                              <a:latin typeface="Cambria Math" panose="02040503050406030204" pitchFamily="18" charset="0"/>
                            </a:rPr>
                          </m:ctrlPr>
                        </m:fPr>
                        <m:num>
                          <m:r>
                            <m:rPr>
                              <m:sty m:val="p"/>
                            </m:rPr>
                            <a:rPr lang="en-US" altLang="zh-CN" i="1">
                              <a:latin typeface="Cambria Math" panose="02040503050406030204" pitchFamily="18" charset="0"/>
                            </a:rPr>
                            <m:t>n</m:t>
                          </m:r>
                          <m:r>
                            <a:rPr lang="en-US" altLang="zh-CN" b="0" i="1" smtClean="0">
                              <a:latin typeface="Cambria Math" panose="02040503050406030204" pitchFamily="18" charset="0"/>
                            </a:rPr>
                            <m:t>+1</m:t>
                          </m:r>
                        </m:num>
                        <m:den>
                          <m:r>
                            <a:rPr lang="en-US" altLang="zh-CN" b="0" i="1" smtClean="0">
                              <a:latin typeface="Cambria Math" panose="02040503050406030204" pitchFamily="18" charset="0"/>
                            </a:rPr>
                            <m:t>𝑛</m:t>
                          </m:r>
                        </m:den>
                      </m:f>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𝑙𝑜𝑔</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m:t>
                      </m:r>
                      <m:r>
                        <a:rPr lang="en-US" altLang="zh-CN" b="0" i="1" smtClean="0">
                          <a:latin typeface="Cambria Math" panose="02040503050406030204" pitchFamily="18" charset="0"/>
                        </a:rPr>
                        <m:t>𝑛</m:t>
                      </m:r>
                      <m:r>
                        <a:rPr lang="en-US" altLang="zh-CN" i="1">
                          <a:latin typeface="Cambria Math" panose="02040503050406030204" pitchFamily="18" charset="0"/>
                        </a:rPr>
                        <m:t>+</m:t>
                      </m:r>
                      <m:r>
                        <a:rPr lang="en-US" altLang="zh-CN" b="0" i="1" smtClean="0">
                          <a:latin typeface="Cambria Math" panose="02040503050406030204" pitchFamily="18" charset="0"/>
                        </a:rPr>
                        <m:t>1)−1</m:t>
                      </m:r>
                    </m:oMath>
                  </m:oMathPara>
                </a14:m>
                <a:endParaRPr lang="en-US" altLang="zh-CN" dirty="0"/>
              </a:p>
              <a:p>
                <a:endParaRPr lang="zh-CN" altLang="en-US" dirty="0"/>
              </a:p>
            </p:txBody>
          </p:sp>
        </mc:Choice>
        <mc:Fallback xmlns="">
          <p:sp>
            <p:nvSpPr>
              <p:cNvPr id="54" name="文本框 53"/>
              <p:cNvSpPr txBox="1">
                <a:spLocks noRot="1" noChangeAspect="1" noMove="1" noResize="1" noEditPoints="1" noAdjustHandles="1" noChangeArrowheads="1" noChangeShapeType="1" noTextEdit="1"/>
              </p:cNvSpPr>
              <p:nvPr/>
            </p:nvSpPr>
            <p:spPr>
              <a:xfrm>
                <a:off x="1265976" y="4151694"/>
                <a:ext cx="6943889" cy="2613279"/>
              </a:xfrm>
              <a:prstGeom prst="rect">
                <a:avLst/>
              </a:prstGeom>
              <a:blipFill rotWithShape="0">
                <a:blip r:embed="rId3"/>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410395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集合的存储表示</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字典的散列表示</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字典的顺序表示</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字典概念</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 </a:t>
              </a:r>
              <a:r>
                <a:rPr lang="zh-CN" altLang="en-US" sz="2400" dirty="0">
                  <a:solidFill>
                    <a:srgbClr val="FF0000"/>
                  </a:solidFill>
                  <a:latin typeface="黑体" pitchFamily="49" charset="-122"/>
                  <a:ea typeface="黑体" pitchFamily="49" charset="-122"/>
                  <a:sym typeface="微软雅黑" pitchFamily="34" charset="-122"/>
                </a:rPr>
                <a:t>集合概念</a:t>
              </a:r>
              <a:endParaRPr lang="zh-CN" altLang="en-US" dirty="0">
                <a:solidFill>
                  <a:srgbClr val="FF0000"/>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100499453"/>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二分检索法：性能分析</a:t>
            </a:r>
          </a:p>
        </p:txBody>
      </p:sp>
      <p:sp>
        <p:nvSpPr>
          <p:cNvPr id="3" name="内容占位符 2"/>
          <p:cNvSpPr>
            <a:spLocks noGrp="1"/>
          </p:cNvSpPr>
          <p:nvPr>
            <p:ph idx="1"/>
          </p:nvPr>
        </p:nvSpPr>
        <p:spPr/>
        <p:txBody>
          <a:bodyPr/>
          <a:lstStyle/>
          <a:p>
            <a:r>
              <a:rPr lang="zh-CN" altLang="en-US" dirty="0"/>
              <a:t>二分法检索</a:t>
            </a:r>
            <a:endParaRPr lang="en-US" altLang="zh-CN" dirty="0"/>
          </a:p>
          <a:p>
            <a:pPr lvl="1"/>
            <a:r>
              <a:rPr lang="zh-CN" altLang="en-US" dirty="0"/>
              <a:t>检索速度快</a:t>
            </a:r>
            <a:r>
              <a:rPr lang="en-US" altLang="zh-CN" dirty="0"/>
              <a:t>O(log</a:t>
            </a:r>
            <a:r>
              <a:rPr lang="en-US" altLang="zh-CN" baseline="-25000" dirty="0"/>
              <a:t>2</a:t>
            </a:r>
            <a:r>
              <a:rPr lang="en-US" altLang="zh-CN" dirty="0"/>
              <a:t>(n))</a:t>
            </a:r>
            <a:endParaRPr lang="zh-CN" altLang="en-US" dirty="0"/>
          </a:p>
          <a:p>
            <a:pPr lvl="1"/>
            <a:r>
              <a:rPr lang="zh-CN" altLang="en-US" dirty="0"/>
              <a:t>只能用于顺序存储（且元素按关键码排序）的字典</a:t>
            </a:r>
            <a:endParaRPr lang="en-US" altLang="zh-CN" dirty="0"/>
          </a:p>
          <a:p>
            <a:pPr lvl="1"/>
            <a:r>
              <a:rPr lang="zh-CN" altLang="en-US" dirty="0"/>
              <a:t>为了保持顺序表的有序性</a:t>
            </a:r>
            <a:r>
              <a:rPr lang="en-US" altLang="zh-CN" dirty="0"/>
              <a:t>:</a:t>
            </a:r>
            <a:r>
              <a:rPr lang="zh-CN" altLang="en-US" dirty="0"/>
              <a:t>插入和删除时需要移动元素</a:t>
            </a:r>
            <a:r>
              <a:rPr lang="en-US" altLang="zh-CN" dirty="0"/>
              <a:t>(O(n)</a:t>
            </a:r>
            <a:r>
              <a:rPr lang="zh-CN" altLang="en-US" dirty="0"/>
              <a:t>时间代价</a:t>
            </a:r>
            <a:r>
              <a:rPr lang="en-US" altLang="zh-CN" dirty="0"/>
              <a:t>)</a:t>
            </a:r>
          </a:p>
          <a:p>
            <a:pPr lvl="1"/>
            <a:r>
              <a:rPr lang="zh-CN" altLang="en-US" dirty="0"/>
              <a:t>不适合大的动态字典</a:t>
            </a:r>
          </a:p>
          <a:p>
            <a:endParaRPr lang="zh-CN" altLang="en-US" dirty="0"/>
          </a:p>
          <a:p>
            <a:endParaRPr lang="zh-CN" altLang="en-US" dirty="0"/>
          </a:p>
        </p:txBody>
      </p:sp>
    </p:spTree>
    <p:extLst>
      <p:ext uri="{BB962C8B-B14F-4D97-AF65-F5344CB8AC3E}">
        <p14:creationId xmlns:p14="http://schemas.microsoft.com/office/powerpoint/2010/main" val="30660791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思考题</a:t>
            </a:r>
          </a:p>
        </p:txBody>
      </p:sp>
      <p:sp>
        <p:nvSpPr>
          <p:cNvPr id="3" name="内容占位符 2"/>
          <p:cNvSpPr>
            <a:spLocks noGrp="1"/>
          </p:cNvSpPr>
          <p:nvPr>
            <p:ph idx="1"/>
          </p:nvPr>
        </p:nvSpPr>
        <p:spPr/>
        <p:txBody>
          <a:bodyPr/>
          <a:lstStyle/>
          <a:p>
            <a:r>
              <a:rPr lang="zh-CN" altLang="en-US" dirty="0"/>
              <a:t>二分法检索的执行策略与我们以前学过的哪种结构比较契合？</a:t>
            </a:r>
            <a:endParaRPr lang="en-US" altLang="zh-CN" dirty="0"/>
          </a:p>
          <a:p>
            <a:pPr lvl="1"/>
            <a:r>
              <a:rPr lang="zh-CN" altLang="en-US" dirty="0"/>
              <a:t>线性表</a:t>
            </a:r>
            <a:endParaRPr lang="en-US" altLang="zh-CN" dirty="0"/>
          </a:p>
          <a:p>
            <a:pPr lvl="1"/>
            <a:r>
              <a:rPr lang="zh-CN" altLang="en-US" dirty="0"/>
              <a:t>栈</a:t>
            </a:r>
            <a:endParaRPr lang="en-US" altLang="zh-CN" dirty="0"/>
          </a:p>
          <a:p>
            <a:pPr lvl="1"/>
            <a:r>
              <a:rPr lang="zh-CN" altLang="en-US" dirty="0"/>
              <a:t>队列</a:t>
            </a:r>
            <a:endParaRPr lang="en-US" altLang="zh-CN" dirty="0"/>
          </a:p>
          <a:p>
            <a:pPr lvl="1"/>
            <a:r>
              <a:rPr lang="zh-CN" altLang="en-US" dirty="0"/>
              <a:t>二叉树</a:t>
            </a:r>
          </a:p>
        </p:txBody>
      </p:sp>
      <p:pic>
        <p:nvPicPr>
          <p:cNvPr id="4" name="图片 3"/>
          <p:cNvPicPr>
            <a:picLocks noChangeAspect="1"/>
          </p:cNvPicPr>
          <p:nvPr/>
        </p:nvPicPr>
        <p:blipFill>
          <a:blip r:embed="rId2"/>
          <a:stretch>
            <a:fillRect/>
          </a:stretch>
        </p:blipFill>
        <p:spPr>
          <a:xfrm>
            <a:off x="4686299" y="2053612"/>
            <a:ext cx="4079875" cy="2058122"/>
          </a:xfrm>
          <a:prstGeom prst="rect">
            <a:avLst/>
          </a:prstGeom>
        </p:spPr>
      </p:pic>
      <p:pic>
        <p:nvPicPr>
          <p:cNvPr id="5" name="图片 4"/>
          <p:cNvPicPr>
            <a:picLocks noChangeAspect="1"/>
          </p:cNvPicPr>
          <p:nvPr/>
        </p:nvPicPr>
        <p:blipFill>
          <a:blip r:embed="rId3"/>
          <a:stretch>
            <a:fillRect/>
          </a:stretch>
        </p:blipFill>
        <p:spPr>
          <a:xfrm>
            <a:off x="4846739" y="4506517"/>
            <a:ext cx="3773386" cy="1955638"/>
          </a:xfrm>
          <a:prstGeom prst="rect">
            <a:avLst/>
          </a:prstGeom>
        </p:spPr>
      </p:pic>
    </p:spTree>
    <p:extLst>
      <p:ext uri="{BB962C8B-B14F-4D97-AF65-F5344CB8AC3E}">
        <p14:creationId xmlns:p14="http://schemas.microsoft.com/office/powerpoint/2010/main" val="3876910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集合的存储表示</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字典的散列表示</a:t>
              </a:r>
              <a:endParaRPr lang="zh-CN" altLang="zh-CN" sz="2400" dirty="0">
                <a:solidFill>
                  <a:srgbClr val="FF0000"/>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字典的顺序表示</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字典概念</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r>
                <a:rPr lang="zh-CN" altLang="en-US" sz="2400" dirty="0">
                  <a:solidFill>
                    <a:srgbClr val="555555"/>
                  </a:solidFill>
                  <a:latin typeface="黑体" pitchFamily="49" charset="-122"/>
                  <a:ea typeface="黑体" pitchFamily="49" charset="-122"/>
                  <a:sym typeface="微软雅黑" pitchFamily="34" charset="-122"/>
                </a:rPr>
                <a:t> 集合概念</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457712001"/>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a:t>
            </a:r>
          </a:p>
        </p:txBody>
      </p:sp>
      <p:sp>
        <p:nvSpPr>
          <p:cNvPr id="3" name="内容占位符 2"/>
          <p:cNvSpPr>
            <a:spLocks noGrp="1"/>
          </p:cNvSpPr>
          <p:nvPr>
            <p:ph idx="1"/>
          </p:nvPr>
        </p:nvSpPr>
        <p:spPr>
          <a:xfrm>
            <a:off x="452354" y="1341438"/>
            <a:ext cx="8153400" cy="1062549"/>
          </a:xfrm>
        </p:spPr>
        <p:txBody>
          <a:bodyPr/>
          <a:lstStyle/>
          <a:p>
            <a:r>
              <a:rPr lang="zh-CN" altLang="en-US" dirty="0"/>
              <a:t>如果关键码能直接映射到存字典元素的存储位置</a:t>
            </a:r>
            <a:r>
              <a:rPr lang="en-US" altLang="zh-CN" dirty="0"/>
              <a:t>, </a:t>
            </a:r>
            <a:r>
              <a:rPr lang="zh-CN" altLang="en-US" dirty="0"/>
              <a:t>则可以直接找到字典元素</a:t>
            </a:r>
            <a:endParaRPr lang="en-US" altLang="zh-CN" dirty="0"/>
          </a:p>
        </p:txBody>
      </p:sp>
      <p:sp>
        <p:nvSpPr>
          <p:cNvPr id="4" name="矩形 3"/>
          <p:cNvSpPr/>
          <p:nvPr/>
        </p:nvSpPr>
        <p:spPr>
          <a:xfrm>
            <a:off x="492842" y="2618299"/>
            <a:ext cx="8386916" cy="358247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19088" indent="-319088" defTabSz="0">
              <a:lnSpc>
                <a:spcPts val="3000"/>
              </a:lnSpc>
              <a:spcBef>
                <a:spcPts val="700"/>
              </a:spcBef>
              <a:buClr>
                <a:schemeClr val="accent2"/>
              </a:buClr>
              <a:buSzPct val="60000"/>
              <a:buFont typeface="Wingdings" pitchFamily="2" charset="2"/>
              <a:buChar char=""/>
            </a:pPr>
            <a:r>
              <a:rPr lang="zh-CN" altLang="en-US" sz="2400" dirty="0">
                <a:latin typeface="华文中宋" panose="02010600040101010101" pitchFamily="2" charset="-122"/>
                <a:ea typeface="华文中宋" panose="02010600040101010101" pitchFamily="2" charset="-122"/>
                <a:sym typeface="Tw Cen MT"/>
              </a:rPr>
              <a:t>散列法（</a:t>
            </a:r>
            <a:r>
              <a:rPr lang="en-US" altLang="zh-CN" sz="2400" dirty="0">
                <a:latin typeface="华文中宋" panose="02010600040101010101" pitchFamily="2" charset="-122"/>
                <a:ea typeface="华文中宋" panose="02010600040101010101" pitchFamily="2" charset="-122"/>
                <a:sym typeface="Tw Cen MT"/>
              </a:rPr>
              <a:t>Hashing, </a:t>
            </a:r>
            <a:r>
              <a:rPr lang="zh-CN" altLang="en-US" sz="2400" dirty="0">
                <a:latin typeface="华文中宋" panose="02010600040101010101" pitchFamily="2" charset="-122"/>
                <a:ea typeface="华文中宋" panose="02010600040101010101" pitchFamily="2" charset="-122"/>
                <a:sym typeface="Tw Cen MT"/>
              </a:rPr>
              <a:t>也称为杂凑法、关键码</a:t>
            </a:r>
            <a:r>
              <a:rPr lang="en-US" altLang="zh-CN" sz="2400" dirty="0">
                <a:latin typeface="华文中宋" panose="02010600040101010101" pitchFamily="2" charset="-122"/>
                <a:ea typeface="华文中宋" panose="02010600040101010101" pitchFamily="2" charset="-122"/>
                <a:sym typeface="Tw Cen MT"/>
              </a:rPr>
              <a:t>-</a:t>
            </a:r>
            <a:r>
              <a:rPr lang="zh-CN" altLang="en-US" sz="2400" dirty="0">
                <a:latin typeface="华文中宋" panose="02010600040101010101" pitchFamily="2" charset="-122"/>
                <a:ea typeface="华文中宋" panose="02010600040101010101" pitchFamily="2" charset="-122"/>
                <a:sym typeface="Tw Cen MT"/>
              </a:rPr>
              <a:t>地址转换法）</a:t>
            </a:r>
            <a:endParaRPr lang="en-US" altLang="zh-CN" sz="2400" dirty="0">
              <a:latin typeface="华文中宋" panose="02010600040101010101" pitchFamily="2" charset="-122"/>
              <a:ea typeface="华文中宋" panose="02010600040101010101" pitchFamily="2" charset="-122"/>
              <a:sym typeface="Tw Cen MT"/>
            </a:endParaRPr>
          </a:p>
          <a:p>
            <a:pPr marL="319088" indent="-319088" defTabSz="0">
              <a:lnSpc>
                <a:spcPts val="3000"/>
              </a:lnSpc>
              <a:spcBef>
                <a:spcPts val="700"/>
              </a:spcBef>
              <a:buClr>
                <a:schemeClr val="accent2"/>
              </a:buClr>
              <a:buSzPct val="60000"/>
              <a:buFont typeface="Wingdings" pitchFamily="2" charset="2"/>
              <a:buChar char=""/>
            </a:pPr>
            <a:r>
              <a:rPr lang="zh-CN" altLang="en-US" sz="2400" dirty="0">
                <a:latin typeface="华文中宋" panose="02010600040101010101" pitchFamily="2" charset="-122"/>
                <a:ea typeface="华文中宋" panose="02010600040101010101" pitchFamily="2" charset="-122"/>
                <a:sym typeface="Tw Cen MT"/>
              </a:rPr>
              <a:t>基本思想：将关键码</a:t>
            </a:r>
            <a:r>
              <a:rPr lang="en-US" altLang="zh-CN" sz="2400" dirty="0">
                <a:latin typeface="华文中宋" panose="02010600040101010101" pitchFamily="2" charset="-122"/>
                <a:ea typeface="华文中宋" panose="02010600040101010101" pitchFamily="2" charset="-122"/>
                <a:sym typeface="Tw Cen MT"/>
              </a:rPr>
              <a:t>key</a:t>
            </a:r>
            <a:r>
              <a:rPr lang="zh-CN" altLang="en-US" sz="2400" dirty="0">
                <a:latin typeface="华文中宋" panose="02010600040101010101" pitchFamily="2" charset="-122"/>
                <a:ea typeface="华文中宋" panose="02010600040101010101" pitchFamily="2" charset="-122"/>
                <a:sym typeface="Tw Cen MT"/>
              </a:rPr>
              <a:t>通过一个散列函数映射到数据元素的存储地址 </a:t>
            </a:r>
            <a:r>
              <a:rPr lang="en-US" altLang="zh-CN" sz="2400" dirty="0">
                <a:latin typeface="华文中宋" panose="02010600040101010101" pitchFamily="2" charset="-122"/>
                <a:ea typeface="华文中宋" panose="02010600040101010101" pitchFamily="2" charset="-122"/>
                <a:sym typeface="Tw Cen MT"/>
              </a:rPr>
              <a:t>h(key)</a:t>
            </a:r>
          </a:p>
          <a:p>
            <a:pPr marL="639763" lvl="1" indent="-271463" defTabSz="0">
              <a:lnSpc>
                <a:spcPts val="3000"/>
              </a:lnSpc>
              <a:spcBef>
                <a:spcPts val="550"/>
              </a:spcBef>
              <a:buClr>
                <a:schemeClr val="accent1"/>
              </a:buClr>
              <a:buSzPct val="70000"/>
              <a:buFont typeface="Wingdings 2" pitchFamily="18" charset="2"/>
              <a:buChar char=""/>
            </a:pPr>
            <a:r>
              <a:rPr lang="zh-CN" altLang="en-US" sz="2000" dirty="0">
                <a:latin typeface="华文中宋" panose="02010600040101010101" pitchFamily="2" charset="-122"/>
                <a:ea typeface="华文中宋" panose="02010600040101010101" pitchFamily="2" charset="-122"/>
                <a:sym typeface="Tw Cen MT"/>
              </a:rPr>
              <a:t>碰撞：</a:t>
            </a:r>
            <a:r>
              <a:rPr lang="en-US" altLang="zh-CN" sz="2000" dirty="0">
                <a:latin typeface="华文中宋" panose="02010600040101010101" pitchFamily="2" charset="-122"/>
                <a:ea typeface="华文中宋" panose="02010600040101010101" pitchFamily="2" charset="-122"/>
                <a:sym typeface="Tw Cen MT"/>
              </a:rPr>
              <a:t> </a:t>
            </a:r>
            <a:r>
              <a:rPr lang="zh-CN" altLang="en-US" sz="2000" dirty="0">
                <a:latin typeface="华文中宋" panose="02010600040101010101" pitchFamily="2" charset="-122"/>
                <a:ea typeface="华文中宋" panose="02010600040101010101" pitchFamily="2" charset="-122"/>
                <a:sym typeface="Tw Cen MT"/>
              </a:rPr>
              <a:t>若</a:t>
            </a:r>
            <a:r>
              <a:rPr lang="en-US" altLang="zh-CN" sz="2000" dirty="0">
                <a:latin typeface="华文中宋" panose="02010600040101010101" pitchFamily="2" charset="-122"/>
                <a:ea typeface="华文中宋" panose="02010600040101010101" pitchFamily="2" charset="-122"/>
                <a:sym typeface="Tw Cen MT"/>
              </a:rPr>
              <a:t>key1≠key2</a:t>
            </a:r>
            <a:r>
              <a:rPr lang="zh-CN" altLang="en-US" sz="2000" dirty="0">
                <a:latin typeface="华文中宋" panose="02010600040101010101" pitchFamily="2" charset="-122"/>
                <a:ea typeface="华文中宋" panose="02010600040101010101" pitchFamily="2" charset="-122"/>
                <a:sym typeface="Tw Cen MT"/>
              </a:rPr>
              <a:t>，但</a:t>
            </a:r>
            <a:r>
              <a:rPr lang="en-US" altLang="zh-CN" sz="2000" dirty="0">
                <a:latin typeface="华文中宋" panose="02010600040101010101" pitchFamily="2" charset="-122"/>
                <a:ea typeface="华文中宋" panose="02010600040101010101" pitchFamily="2" charset="-122"/>
                <a:sym typeface="Tw Cen MT"/>
              </a:rPr>
              <a:t>h(key1)=h(key2</a:t>
            </a:r>
            <a:r>
              <a:rPr lang="zh-CN" altLang="en-US" sz="2000" dirty="0">
                <a:latin typeface="华文中宋" panose="02010600040101010101" pitchFamily="2" charset="-122"/>
                <a:ea typeface="华文中宋" panose="02010600040101010101" pitchFamily="2" charset="-122"/>
                <a:sym typeface="Tw Cen MT"/>
              </a:rPr>
              <a:t>）</a:t>
            </a:r>
            <a:endParaRPr lang="en-US" altLang="zh-CN" sz="2000" dirty="0">
              <a:latin typeface="华文中宋" panose="02010600040101010101" pitchFamily="2" charset="-122"/>
              <a:ea typeface="华文中宋" panose="02010600040101010101" pitchFamily="2" charset="-122"/>
              <a:sym typeface="Tw Cen MT"/>
            </a:endParaRPr>
          </a:p>
          <a:p>
            <a:pPr marL="639763" lvl="1" indent="-271463" defTabSz="0">
              <a:lnSpc>
                <a:spcPts val="3000"/>
              </a:lnSpc>
              <a:spcBef>
                <a:spcPts val="550"/>
              </a:spcBef>
              <a:buClr>
                <a:schemeClr val="accent1"/>
              </a:buClr>
              <a:buSzPct val="70000"/>
              <a:buFont typeface="Wingdings 2" pitchFamily="18" charset="2"/>
              <a:buChar char=""/>
            </a:pPr>
            <a:r>
              <a:rPr lang="zh-CN" altLang="en-US" sz="2000" dirty="0">
                <a:latin typeface="华文中宋" panose="02010600040101010101" pitchFamily="2" charset="-122"/>
                <a:ea typeface="华文中宋" panose="02010600040101010101" pitchFamily="2" charset="-122"/>
                <a:sym typeface="Tw Cen MT"/>
              </a:rPr>
              <a:t>同义词：发生碰撞的两个（或多个）关键码</a:t>
            </a:r>
            <a:endParaRPr lang="en-US" altLang="zh-CN" sz="2000" dirty="0">
              <a:latin typeface="华文中宋" panose="02010600040101010101" pitchFamily="2" charset="-122"/>
              <a:ea typeface="华文中宋" panose="02010600040101010101" pitchFamily="2" charset="-122"/>
              <a:sym typeface="Tw Cen MT"/>
            </a:endParaRPr>
          </a:p>
          <a:p>
            <a:pPr marL="639763" lvl="1" indent="-271463" defTabSz="0">
              <a:lnSpc>
                <a:spcPts val="3000"/>
              </a:lnSpc>
              <a:spcBef>
                <a:spcPts val="550"/>
              </a:spcBef>
              <a:buClr>
                <a:schemeClr val="accent1"/>
              </a:buClr>
              <a:buSzPct val="70000"/>
              <a:buFont typeface="Wingdings 2" pitchFamily="18" charset="2"/>
              <a:buChar char=""/>
            </a:pPr>
            <a:r>
              <a:rPr lang="zh-CN" altLang="en-US" sz="2000" dirty="0">
                <a:latin typeface="华文中宋" panose="02010600040101010101" pitchFamily="2" charset="-122"/>
                <a:ea typeface="华文中宋" panose="02010600040101010101" pitchFamily="2" charset="-122"/>
                <a:sym typeface="Tw Cen MT"/>
              </a:rPr>
              <a:t>基本区域：散列函数</a:t>
            </a:r>
            <a:r>
              <a:rPr lang="en-US" altLang="zh-CN" sz="2000" dirty="0">
                <a:latin typeface="华文中宋" panose="02010600040101010101" pitchFamily="2" charset="-122"/>
                <a:ea typeface="华文中宋" panose="02010600040101010101" pitchFamily="2" charset="-122"/>
                <a:sym typeface="Tw Cen MT"/>
              </a:rPr>
              <a:t>h</a:t>
            </a:r>
            <a:r>
              <a:rPr lang="zh-CN" altLang="en-US" sz="2000" dirty="0">
                <a:latin typeface="华文中宋" panose="02010600040101010101" pitchFamily="2" charset="-122"/>
                <a:ea typeface="华文中宋" panose="02010600040101010101" pitchFamily="2" charset="-122"/>
                <a:sym typeface="Tw Cen MT"/>
              </a:rPr>
              <a:t>的值域，即可以使用的整个地址空间</a:t>
            </a:r>
            <a:endParaRPr lang="en-US" altLang="zh-CN" sz="2000" dirty="0">
              <a:latin typeface="华文中宋" panose="02010600040101010101" pitchFamily="2" charset="-122"/>
              <a:ea typeface="华文中宋" panose="02010600040101010101" pitchFamily="2" charset="-122"/>
              <a:sym typeface="Tw Cen MT"/>
            </a:endParaRPr>
          </a:p>
          <a:p>
            <a:pPr marL="639763" lvl="1" indent="-271463" defTabSz="0">
              <a:lnSpc>
                <a:spcPts val="3000"/>
              </a:lnSpc>
              <a:spcBef>
                <a:spcPts val="550"/>
              </a:spcBef>
              <a:buClr>
                <a:schemeClr val="accent1"/>
              </a:buClr>
              <a:buSzPct val="70000"/>
              <a:buFont typeface="Wingdings 2" pitchFamily="18" charset="2"/>
              <a:buChar char=""/>
            </a:pPr>
            <a:r>
              <a:rPr lang="zh-CN" altLang="en-US" sz="2000" dirty="0">
                <a:latin typeface="华文中宋" panose="02010600040101010101" pitchFamily="2" charset="-122"/>
                <a:ea typeface="华文中宋" panose="02010600040101010101" pitchFamily="2" charset="-122"/>
                <a:sym typeface="Tw Cen MT"/>
              </a:rPr>
              <a:t>溢出区：为解决碰撞等问题为引入的基本区域以外的存储区</a:t>
            </a:r>
            <a:endParaRPr lang="en-US" altLang="zh-CN" sz="2000" dirty="0">
              <a:latin typeface="华文中宋" panose="02010600040101010101" pitchFamily="2" charset="-122"/>
              <a:ea typeface="华文中宋" panose="02010600040101010101" pitchFamily="2" charset="-122"/>
              <a:sym typeface="Tw Cen MT"/>
            </a:endParaRPr>
          </a:p>
          <a:p>
            <a:pPr marL="639763" lvl="1" indent="-271463" defTabSz="0">
              <a:lnSpc>
                <a:spcPts val="3000"/>
              </a:lnSpc>
              <a:spcBef>
                <a:spcPts val="550"/>
              </a:spcBef>
              <a:buClr>
                <a:schemeClr val="accent1"/>
              </a:buClr>
              <a:buSzPct val="70000"/>
              <a:buFont typeface="Wingdings 2" pitchFamily="18" charset="2"/>
              <a:buChar char=""/>
            </a:pPr>
            <a:r>
              <a:rPr lang="zh-CN" altLang="en-US" sz="2000" dirty="0">
                <a:latin typeface="华文中宋" panose="02010600040101010101" pitchFamily="2" charset="-122"/>
                <a:ea typeface="华文中宋" panose="02010600040101010101" pitchFamily="2" charset="-122"/>
                <a:sym typeface="Tw Cen MT"/>
              </a:rPr>
              <a:t>散列表</a:t>
            </a:r>
            <a:r>
              <a:rPr lang="en-US" altLang="zh-CN" sz="2000" dirty="0">
                <a:latin typeface="华文中宋" panose="02010600040101010101" pitchFamily="2" charset="-122"/>
                <a:ea typeface="华文中宋" panose="02010600040101010101" pitchFamily="2" charset="-122"/>
                <a:sym typeface="Tw Cen MT"/>
              </a:rPr>
              <a:t>: </a:t>
            </a:r>
            <a:r>
              <a:rPr lang="zh-CN" altLang="en-US" sz="2000" dirty="0">
                <a:latin typeface="华文中宋" panose="02010600040101010101" pitchFamily="2" charset="-122"/>
                <a:ea typeface="华文中宋" panose="02010600040101010101" pitchFamily="2" charset="-122"/>
                <a:sym typeface="Tw Cen MT"/>
              </a:rPr>
              <a:t>采用散列法表示的字典</a:t>
            </a:r>
          </a:p>
        </p:txBody>
      </p:sp>
    </p:spTree>
    <p:extLst>
      <p:ext uri="{BB962C8B-B14F-4D97-AF65-F5344CB8AC3E}">
        <p14:creationId xmlns:p14="http://schemas.microsoft.com/office/powerpoint/2010/main" val="32452389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a:t>
            </a:r>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a:xfrm>
                <a:off x="452354" y="1341438"/>
                <a:ext cx="8153400" cy="1578743"/>
              </a:xfrm>
            </p:spPr>
            <p:txBody>
              <a:bodyPr/>
              <a:lstStyle/>
              <a:p>
                <a:r>
                  <a:rPr lang="zh-CN" altLang="en-US" sz="2400" dirty="0"/>
                  <a:t>负载因子</a:t>
                </a:r>
                <a:endParaRPr lang="en-US" altLang="zh-CN" sz="2400" dirty="0"/>
              </a:p>
              <a:p>
                <a:pPr lvl="1"/>
                <a14:m>
                  <m:oMath xmlns:m="http://schemas.openxmlformats.org/officeDocument/2006/math">
                    <m:r>
                      <a:rPr lang="zh-CN" altLang="en-US" sz="2000" i="1" smtClean="0">
                        <a:latin typeface="Cambria Math" panose="02040503050406030204" pitchFamily="18" charset="0"/>
                      </a:rPr>
                      <m:t>𝛼</m:t>
                    </m:r>
                    <m:r>
                      <a:rPr lang="en-US" altLang="zh-CN" sz="2000" b="0" i="1" smtClean="0">
                        <a:latin typeface="Cambria Math" panose="02040503050406030204" pitchFamily="18" charset="0"/>
                      </a:rPr>
                      <m:t>=</m:t>
                    </m:r>
                    <m:f>
                      <m:fPr>
                        <m:ctrlPr>
                          <a:rPr lang="en-US" altLang="zh-CN" sz="2000" b="0" i="1" smtClean="0">
                            <a:latin typeface="Cambria Math" panose="02040503050406030204" pitchFamily="18" charset="0"/>
                          </a:rPr>
                        </m:ctrlPr>
                      </m:fPr>
                      <m:num>
                        <m:r>
                          <m:rPr>
                            <m:nor/>
                          </m:rPr>
                          <a:rPr lang="zh-CN" altLang="en-US" sz="2000" dirty="0"/>
                          <m:t>字典中结点数目</m:t>
                        </m:r>
                      </m:num>
                      <m:den>
                        <m:r>
                          <m:rPr>
                            <m:nor/>
                          </m:rPr>
                          <a:rPr lang="zh-CN" altLang="en-US" sz="2000" dirty="0"/>
                          <m:t>基本区域能容纳的结点数</m:t>
                        </m:r>
                        <m:r>
                          <a:rPr lang="zh-CN" altLang="en-US" sz="2000" i="1" dirty="0" smtClean="0">
                            <a:latin typeface="Cambria Math" panose="02040503050406030204" pitchFamily="18" charset="0"/>
                          </a:rPr>
                          <m:t>目</m:t>
                        </m:r>
                      </m:den>
                    </m:f>
                  </m:oMath>
                </a14:m>
                <a:endParaRPr lang="zh-CN" altLang="en-US" sz="2000" dirty="0"/>
              </a:p>
              <a:p>
                <a:pPr lvl="1"/>
                <a:r>
                  <a:rPr lang="zh-CN" altLang="en-US" sz="2000" dirty="0">
                    <a:solidFill>
                      <a:srgbClr val="000099"/>
                    </a:solidFill>
                  </a:rPr>
                  <a:t>若</a:t>
                </a:r>
                <a14:m>
                  <m:oMath xmlns:m="http://schemas.openxmlformats.org/officeDocument/2006/math">
                    <m:r>
                      <a:rPr lang="zh-CN" altLang="en-US" sz="2000" i="1" smtClean="0">
                        <a:solidFill>
                          <a:srgbClr val="000099"/>
                        </a:solidFill>
                        <a:latin typeface="Cambria Math" panose="02040503050406030204" pitchFamily="18" charset="0"/>
                      </a:rPr>
                      <m:t>𝛼</m:t>
                    </m:r>
                    <m:r>
                      <a:rPr lang="en-US" altLang="zh-CN" sz="2000" i="1" smtClean="0">
                        <a:solidFill>
                          <a:srgbClr val="000099"/>
                        </a:solidFill>
                        <a:latin typeface="Cambria Math" panose="02040503050406030204" pitchFamily="18" charset="0"/>
                        <a:ea typeface="Cambria Math" panose="02040503050406030204" pitchFamily="18" charset="0"/>
                      </a:rPr>
                      <m:t>&gt;</m:t>
                    </m:r>
                    <m:r>
                      <a:rPr lang="en-US" altLang="zh-CN" sz="2000" b="0" i="1" smtClean="0">
                        <a:solidFill>
                          <a:srgbClr val="000099"/>
                        </a:solidFill>
                        <a:latin typeface="Cambria Math" panose="02040503050406030204" pitchFamily="18" charset="0"/>
                        <a:ea typeface="Cambria Math" panose="02040503050406030204" pitchFamily="18" charset="0"/>
                      </a:rPr>
                      <m:t>1</m:t>
                    </m:r>
                    <m:r>
                      <a:rPr lang="zh-CN" altLang="en-US" sz="2000" i="1">
                        <a:solidFill>
                          <a:srgbClr val="000099"/>
                        </a:solidFill>
                        <a:latin typeface="Cambria Math" panose="02040503050406030204" pitchFamily="18" charset="0"/>
                        <a:ea typeface="Cambria Math" panose="02040503050406030204" pitchFamily="18" charset="0"/>
                      </a:rPr>
                      <m:t>，</m:t>
                    </m:r>
                  </m:oMath>
                </a14:m>
                <a:r>
                  <a:rPr lang="zh-CN" altLang="en-US" sz="2000" dirty="0">
                    <a:solidFill>
                      <a:srgbClr val="000099"/>
                    </a:solidFill>
                  </a:rPr>
                  <a:t>意味着什么？</a:t>
                </a:r>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452354" y="1341438"/>
                <a:ext cx="8153400" cy="1578743"/>
              </a:xfrm>
              <a:blipFill rotWithShape="0">
                <a:blip r:embed="rId2"/>
                <a:stretch>
                  <a:fillRect l="-149" t="-3475"/>
                </a:stretch>
              </a:blipFill>
            </p:spPr>
            <p:txBody>
              <a:bodyPr/>
              <a:lstStyle/>
              <a:p>
                <a:r>
                  <a:rPr lang="zh-CN" altLang="en-US">
                    <a:noFill/>
                  </a:rPr>
                  <a:t> </a:t>
                </a:r>
              </a:p>
            </p:txBody>
          </p:sp>
        </mc:Fallback>
      </mc:AlternateContent>
      <p:sp>
        <p:nvSpPr>
          <p:cNvPr id="4" name="矩形 3"/>
          <p:cNvSpPr/>
          <p:nvPr/>
        </p:nvSpPr>
        <p:spPr>
          <a:xfrm>
            <a:off x="452354" y="2968013"/>
            <a:ext cx="8529414" cy="429861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19088" indent="-319088" defTabSz="0">
              <a:lnSpc>
                <a:spcPts val="3000"/>
              </a:lnSpc>
              <a:spcBef>
                <a:spcPts val="700"/>
              </a:spcBef>
              <a:buClr>
                <a:schemeClr val="accent2"/>
              </a:buClr>
              <a:buSzPct val="60000"/>
              <a:buFont typeface="Wingdings" pitchFamily="2" charset="2"/>
              <a:buChar char=""/>
            </a:pPr>
            <a:r>
              <a:rPr lang="zh-CN" altLang="en-US" sz="2400" dirty="0">
                <a:latin typeface="华文中宋" panose="02010600040101010101" pitchFamily="2" charset="-122"/>
                <a:ea typeface="华文中宋" panose="02010600040101010101" pitchFamily="2" charset="-122"/>
                <a:sym typeface="Tw Cen MT"/>
              </a:rPr>
              <a:t>字典散列表示的两个核心问题：</a:t>
            </a:r>
            <a:endParaRPr lang="en-US" altLang="zh-CN" sz="2400" dirty="0">
              <a:latin typeface="华文中宋" panose="02010600040101010101" pitchFamily="2" charset="-122"/>
              <a:ea typeface="华文中宋" panose="02010600040101010101" pitchFamily="2" charset="-122"/>
              <a:sym typeface="Tw Cen MT"/>
            </a:endParaRPr>
          </a:p>
          <a:p>
            <a:pPr marL="776288" lvl="1" indent="-319088" defTabSz="0">
              <a:lnSpc>
                <a:spcPts val="3000"/>
              </a:lnSpc>
              <a:spcBef>
                <a:spcPts val="700"/>
              </a:spcBef>
              <a:buClr>
                <a:schemeClr val="accent2"/>
              </a:buClr>
              <a:buSzPct val="60000"/>
              <a:buFont typeface="Wingdings" pitchFamily="2" charset="2"/>
              <a:buChar char=""/>
            </a:pPr>
            <a:r>
              <a:rPr lang="zh-CN" altLang="en-US" sz="2000" dirty="0">
                <a:latin typeface="华文中宋" panose="02010600040101010101" pitchFamily="2" charset="-122"/>
                <a:ea typeface="华文中宋" panose="02010600040101010101" pitchFamily="2" charset="-122"/>
                <a:sym typeface="Tw Cen MT"/>
              </a:rPr>
              <a:t>散列函数设计：散列地址分布尽可能均匀，理想的负载因子</a:t>
            </a:r>
            <a:r>
              <a:rPr lang="en-US" altLang="zh-CN" sz="2000" dirty="0">
                <a:latin typeface="华文中宋" panose="02010600040101010101" pitchFamily="2" charset="-122"/>
                <a:ea typeface="华文中宋" panose="02010600040101010101" pitchFamily="2" charset="-122"/>
                <a:sym typeface="Tw Cen MT"/>
              </a:rPr>
              <a:t>α&gt;0.5</a:t>
            </a:r>
          </a:p>
          <a:p>
            <a:pPr marL="776288" lvl="1" indent="-319088" defTabSz="0">
              <a:lnSpc>
                <a:spcPts val="3000"/>
              </a:lnSpc>
              <a:spcBef>
                <a:spcPts val="700"/>
              </a:spcBef>
              <a:buClr>
                <a:schemeClr val="accent2"/>
              </a:buClr>
              <a:buSzPct val="60000"/>
              <a:buFont typeface="Wingdings" pitchFamily="2" charset="2"/>
              <a:buChar char=""/>
            </a:pPr>
            <a:r>
              <a:rPr lang="zh-CN" altLang="en-US" sz="2000" dirty="0">
                <a:latin typeface="华文中宋" panose="02010600040101010101" pitchFamily="2" charset="-122"/>
                <a:ea typeface="华文中宋" panose="02010600040101010101" pitchFamily="2" charset="-122"/>
                <a:sym typeface="Tw Cen MT"/>
              </a:rPr>
              <a:t>碰撞处理：依赖存储机制</a:t>
            </a:r>
            <a:r>
              <a:rPr lang="en-US" altLang="zh-CN" sz="2000" dirty="0">
                <a:latin typeface="华文中宋" panose="02010600040101010101" pitchFamily="2" charset="-122"/>
                <a:ea typeface="华文中宋" panose="02010600040101010101" pitchFamily="2" charset="-122"/>
                <a:sym typeface="Tw Cen MT"/>
              </a:rPr>
              <a:t>, </a:t>
            </a:r>
            <a:r>
              <a:rPr lang="zh-CN" altLang="en-US" sz="2000" dirty="0">
                <a:latin typeface="华文中宋" panose="02010600040101010101" pitchFamily="2" charset="-122"/>
                <a:ea typeface="华文中宋" panose="02010600040101010101" pitchFamily="2" charset="-122"/>
                <a:sym typeface="Tw Cen MT"/>
              </a:rPr>
              <a:t>同义词可以存放在基本区域中未被占用的单元，也可以在基本区域以外另开辟区域（溢出区）</a:t>
            </a:r>
            <a:endParaRPr lang="en-US" altLang="zh-CN" sz="2000" dirty="0">
              <a:latin typeface="华文中宋" panose="02010600040101010101" pitchFamily="2" charset="-122"/>
              <a:ea typeface="华文中宋" panose="02010600040101010101" pitchFamily="2" charset="-122"/>
              <a:sym typeface="Tw Cen MT"/>
            </a:endParaRPr>
          </a:p>
        </p:txBody>
      </p:sp>
    </p:spTree>
    <p:extLst>
      <p:ext uri="{BB962C8B-B14F-4D97-AF65-F5344CB8AC3E}">
        <p14:creationId xmlns:p14="http://schemas.microsoft.com/office/powerpoint/2010/main" val="40568293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字典的散列表示：散列函数</a:t>
            </a:r>
          </a:p>
        </p:txBody>
      </p:sp>
      <p:sp>
        <p:nvSpPr>
          <p:cNvPr id="3" name="内容占位符 2"/>
          <p:cNvSpPr>
            <a:spLocks noGrp="1"/>
          </p:cNvSpPr>
          <p:nvPr>
            <p:ph idx="1"/>
          </p:nvPr>
        </p:nvSpPr>
        <p:spPr>
          <a:xfrm>
            <a:off x="452354" y="1341439"/>
            <a:ext cx="8153400" cy="3776252"/>
          </a:xfrm>
        </p:spPr>
        <p:txBody>
          <a:bodyPr/>
          <a:lstStyle/>
          <a:p>
            <a:r>
              <a:rPr lang="zh-CN" altLang="en-US" dirty="0">
                <a:solidFill>
                  <a:srgbClr val="C00000"/>
                </a:solidFill>
              </a:rPr>
              <a:t>不存在一种普遍适用的最佳的散列函数</a:t>
            </a:r>
            <a:endParaRPr lang="en-US" altLang="zh-CN" dirty="0">
              <a:solidFill>
                <a:srgbClr val="C00000"/>
              </a:solidFill>
            </a:endParaRPr>
          </a:p>
          <a:p>
            <a:endParaRPr lang="en-US" altLang="zh-CN" dirty="0"/>
          </a:p>
          <a:p>
            <a:r>
              <a:rPr lang="zh-CN" altLang="en-US" dirty="0"/>
              <a:t>常用设计方法</a:t>
            </a:r>
            <a:endParaRPr lang="en-US" altLang="zh-CN" dirty="0"/>
          </a:p>
          <a:p>
            <a:pPr lvl="1"/>
            <a:r>
              <a:rPr lang="zh-CN" altLang="en-US" dirty="0"/>
              <a:t>数字分析法</a:t>
            </a:r>
          </a:p>
          <a:p>
            <a:pPr lvl="1"/>
            <a:r>
              <a:rPr lang="zh-CN" altLang="en-US" dirty="0"/>
              <a:t>折叠法</a:t>
            </a:r>
          </a:p>
          <a:p>
            <a:pPr lvl="1"/>
            <a:r>
              <a:rPr lang="zh-CN" altLang="en-US" dirty="0"/>
              <a:t>平方取中法</a:t>
            </a:r>
          </a:p>
          <a:p>
            <a:pPr lvl="1"/>
            <a:r>
              <a:rPr lang="zh-CN" altLang="en-US" dirty="0"/>
              <a:t>基数转换法</a:t>
            </a:r>
          </a:p>
          <a:p>
            <a:pPr lvl="1"/>
            <a:r>
              <a:rPr lang="zh-CN" altLang="en-US" dirty="0"/>
              <a:t>除余法</a:t>
            </a:r>
          </a:p>
        </p:txBody>
      </p:sp>
    </p:spTree>
    <p:extLst>
      <p:ext uri="{BB962C8B-B14F-4D97-AF65-F5344CB8AC3E}">
        <p14:creationId xmlns:p14="http://schemas.microsoft.com/office/powerpoint/2010/main" val="22094561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字典的散列表示：散列函数</a:t>
            </a:r>
          </a:p>
        </p:txBody>
      </p:sp>
      <p:sp>
        <p:nvSpPr>
          <p:cNvPr id="3" name="内容占位符 2"/>
          <p:cNvSpPr>
            <a:spLocks noGrp="1"/>
          </p:cNvSpPr>
          <p:nvPr>
            <p:ph idx="1"/>
          </p:nvPr>
        </p:nvSpPr>
        <p:spPr>
          <a:xfrm>
            <a:off x="452354" y="1341438"/>
            <a:ext cx="8153400" cy="2065439"/>
          </a:xfrm>
        </p:spPr>
        <p:txBody>
          <a:bodyPr/>
          <a:lstStyle/>
          <a:p>
            <a:r>
              <a:rPr lang="zh-CN" altLang="en-US" dirty="0"/>
              <a:t>数字分析法</a:t>
            </a:r>
            <a:endParaRPr lang="en-US" altLang="zh-CN" dirty="0"/>
          </a:p>
          <a:p>
            <a:pPr lvl="1"/>
            <a:r>
              <a:rPr lang="zh-CN" altLang="en-US" dirty="0"/>
              <a:t>基本策略：如果关键码位数比基本区的地址码位数多</a:t>
            </a:r>
            <a:r>
              <a:rPr lang="en-US" altLang="zh-CN" dirty="0"/>
              <a:t>,</a:t>
            </a:r>
            <a:r>
              <a:rPr lang="zh-CN" altLang="en-US" dirty="0"/>
              <a:t>丢掉分布不均匀的位、留下均匀的位作为地址</a:t>
            </a:r>
            <a:endParaRPr lang="en-US" altLang="zh-CN" i="1" dirty="0"/>
          </a:p>
          <a:p>
            <a:pPr lvl="1"/>
            <a:r>
              <a:rPr lang="zh-CN" altLang="en-US" dirty="0"/>
              <a:t>过分依赖于关键码集合，通常适合静态的字典</a:t>
            </a:r>
            <a:endParaRPr lang="en-US" altLang="zh-CN" dirty="0"/>
          </a:p>
          <a:p>
            <a:endParaRPr lang="en-US" altLang="zh-CN" dirty="0"/>
          </a:p>
        </p:txBody>
      </p:sp>
      <p:sp>
        <p:nvSpPr>
          <p:cNvPr id="4" name="矩形 3"/>
          <p:cNvSpPr/>
          <p:nvPr/>
        </p:nvSpPr>
        <p:spPr>
          <a:xfrm>
            <a:off x="2400300" y="3604736"/>
            <a:ext cx="3779274" cy="1938992"/>
          </a:xfrm>
          <a:prstGeom prst="rect">
            <a:avLst/>
          </a:prstGeom>
          <a:solidFill>
            <a:schemeClr val="bg1">
              <a:lumMod val="90000"/>
            </a:schemeClr>
          </a:solidFill>
        </p:spPr>
        <p:txBody>
          <a:bodyPr wrap="square">
            <a:spAutoFit/>
          </a:bodyPr>
          <a:lstStyle/>
          <a:p>
            <a:pPr marL="0" indent="0">
              <a:buNone/>
            </a:pPr>
            <a:r>
              <a:rPr lang="en-US" altLang="zh-CN" sz="2400" b="1" i="1" dirty="0">
                <a:latin typeface="华文中宋" panose="02010600040101010101" pitchFamily="2" charset="-122"/>
                <a:ea typeface="华文中宋" panose="02010600040101010101" pitchFamily="2" charset="-122"/>
              </a:rPr>
              <a:t>       key            h</a:t>
            </a:r>
            <a:r>
              <a:rPr lang="en-US" altLang="zh-CN" sz="2400" b="1" dirty="0">
                <a:latin typeface="华文中宋" panose="02010600040101010101" pitchFamily="2" charset="-122"/>
                <a:ea typeface="华文中宋" panose="02010600040101010101" pitchFamily="2" charset="-122"/>
              </a:rPr>
              <a:t>(</a:t>
            </a:r>
            <a:r>
              <a:rPr lang="en-US" altLang="zh-CN" sz="2400" b="1" i="1" dirty="0">
                <a:latin typeface="华文中宋" panose="02010600040101010101" pitchFamily="2" charset="-122"/>
                <a:ea typeface="华文中宋" panose="02010600040101010101" pitchFamily="2" charset="-122"/>
              </a:rPr>
              <a:t>key</a:t>
            </a:r>
            <a:r>
              <a:rPr lang="en-US" altLang="zh-CN" sz="2400" b="1" dirty="0">
                <a:latin typeface="华文中宋" panose="02010600040101010101" pitchFamily="2" charset="-122"/>
                <a:ea typeface="华文中宋" panose="02010600040101010101" pitchFamily="2" charset="-122"/>
              </a:rPr>
              <a:t>)</a:t>
            </a:r>
          </a:p>
          <a:p>
            <a:pPr marL="0" indent="0">
              <a:buNone/>
            </a:pPr>
            <a:r>
              <a:rPr lang="en-US" altLang="zh-CN" sz="2400" dirty="0">
                <a:latin typeface="华文中宋" panose="02010600040101010101" pitchFamily="2" charset="-122"/>
                <a:ea typeface="华文中宋" panose="02010600040101010101" pitchFamily="2" charset="-122"/>
              </a:rPr>
              <a:t>000</a:t>
            </a:r>
            <a:r>
              <a:rPr lang="en-US" altLang="zh-CN" sz="2400" dirty="0">
                <a:solidFill>
                  <a:srgbClr val="3333CC"/>
                </a:solidFill>
                <a:latin typeface="华文中宋" panose="02010600040101010101" pitchFamily="2" charset="-122"/>
                <a:ea typeface="华文中宋" panose="02010600040101010101" pitchFamily="2" charset="-122"/>
              </a:rPr>
              <a:t>3</a:t>
            </a:r>
            <a:r>
              <a:rPr lang="en-US" altLang="zh-CN" sz="2400" dirty="0">
                <a:latin typeface="华文中宋" panose="02010600040101010101" pitchFamily="2" charset="-122"/>
                <a:ea typeface="华文中宋" panose="02010600040101010101" pitchFamily="2" charset="-122"/>
              </a:rPr>
              <a:t>194</a:t>
            </a:r>
            <a:r>
              <a:rPr lang="en-US" altLang="zh-CN" sz="2400" dirty="0">
                <a:solidFill>
                  <a:srgbClr val="3333CC"/>
                </a:solidFill>
                <a:latin typeface="华文中宋" panose="02010600040101010101" pitchFamily="2" charset="-122"/>
                <a:ea typeface="华文中宋" panose="02010600040101010101" pitchFamily="2" charset="-122"/>
              </a:rPr>
              <a:t>26</a:t>
            </a:r>
            <a:r>
              <a:rPr lang="en-US" altLang="zh-CN" sz="2400" dirty="0">
                <a:latin typeface="华文中宋" panose="02010600040101010101" pitchFamily="2" charset="-122"/>
                <a:ea typeface="华文中宋" panose="02010600040101010101" pitchFamily="2" charset="-122"/>
              </a:rPr>
              <a:t>        326</a:t>
            </a:r>
          </a:p>
          <a:p>
            <a:pPr marL="0" indent="0">
              <a:buNone/>
            </a:pPr>
            <a:r>
              <a:rPr lang="en-US" altLang="zh-CN" sz="2400" dirty="0">
                <a:latin typeface="华文中宋" panose="02010600040101010101" pitchFamily="2" charset="-122"/>
                <a:ea typeface="华文中宋" panose="02010600040101010101" pitchFamily="2" charset="-122"/>
              </a:rPr>
              <a:t>000</a:t>
            </a:r>
            <a:r>
              <a:rPr lang="en-US" altLang="zh-CN" sz="2400" dirty="0">
                <a:solidFill>
                  <a:srgbClr val="3333CC"/>
                </a:solidFill>
                <a:latin typeface="华文中宋" panose="02010600040101010101" pitchFamily="2" charset="-122"/>
                <a:ea typeface="华文中宋" panose="02010600040101010101" pitchFamily="2" charset="-122"/>
              </a:rPr>
              <a:t>7</a:t>
            </a:r>
            <a:r>
              <a:rPr lang="en-US" altLang="zh-CN" sz="2400" dirty="0">
                <a:latin typeface="华文中宋" panose="02010600040101010101" pitchFamily="2" charset="-122"/>
                <a:ea typeface="华文中宋" panose="02010600040101010101" pitchFamily="2" charset="-122"/>
              </a:rPr>
              <a:t>183</a:t>
            </a:r>
            <a:r>
              <a:rPr lang="en-US" altLang="zh-CN" sz="2400" dirty="0">
                <a:solidFill>
                  <a:srgbClr val="3333CC"/>
                </a:solidFill>
                <a:latin typeface="华文中宋" panose="02010600040101010101" pitchFamily="2" charset="-122"/>
                <a:ea typeface="华文中宋" panose="02010600040101010101" pitchFamily="2" charset="-122"/>
              </a:rPr>
              <a:t>09</a:t>
            </a:r>
            <a:r>
              <a:rPr lang="en-US" altLang="zh-CN" sz="2400" dirty="0">
                <a:latin typeface="华文中宋" panose="02010600040101010101" pitchFamily="2" charset="-122"/>
                <a:ea typeface="华文中宋" panose="02010600040101010101" pitchFamily="2" charset="-122"/>
              </a:rPr>
              <a:t>        709</a:t>
            </a:r>
          </a:p>
          <a:p>
            <a:pPr marL="0" indent="0">
              <a:buNone/>
            </a:pPr>
            <a:r>
              <a:rPr lang="en-US" altLang="zh-CN" sz="2400" dirty="0">
                <a:latin typeface="华文中宋" panose="02010600040101010101" pitchFamily="2" charset="-122"/>
                <a:ea typeface="华文中宋" panose="02010600040101010101" pitchFamily="2" charset="-122"/>
              </a:rPr>
              <a:t>000</a:t>
            </a:r>
            <a:r>
              <a:rPr lang="en-US" altLang="zh-CN" sz="2400" dirty="0">
                <a:solidFill>
                  <a:srgbClr val="3333CC"/>
                </a:solidFill>
                <a:latin typeface="华文中宋" panose="02010600040101010101" pitchFamily="2" charset="-122"/>
                <a:ea typeface="华文中宋" panose="02010600040101010101" pitchFamily="2" charset="-122"/>
              </a:rPr>
              <a:t>6</a:t>
            </a:r>
            <a:r>
              <a:rPr lang="en-US" altLang="zh-CN" sz="2400" dirty="0">
                <a:latin typeface="华文中宋" panose="02010600040101010101" pitchFamily="2" charset="-122"/>
                <a:ea typeface="华文中宋" panose="02010600040101010101" pitchFamily="2" charset="-122"/>
              </a:rPr>
              <a:t>294</a:t>
            </a:r>
            <a:r>
              <a:rPr lang="en-US" altLang="zh-CN" sz="2400" dirty="0">
                <a:solidFill>
                  <a:srgbClr val="3333CC"/>
                </a:solidFill>
                <a:latin typeface="华文中宋" panose="02010600040101010101" pitchFamily="2" charset="-122"/>
                <a:ea typeface="华文中宋" panose="02010600040101010101" pitchFamily="2" charset="-122"/>
              </a:rPr>
              <a:t>43</a:t>
            </a:r>
            <a:r>
              <a:rPr lang="en-US" altLang="zh-CN" sz="2400" dirty="0">
                <a:latin typeface="华文中宋" panose="02010600040101010101" pitchFamily="2" charset="-122"/>
                <a:ea typeface="华文中宋" panose="02010600040101010101" pitchFamily="2" charset="-122"/>
              </a:rPr>
              <a:t>        643</a:t>
            </a:r>
          </a:p>
          <a:p>
            <a:pPr marL="0" indent="0">
              <a:buNone/>
            </a:pPr>
            <a:r>
              <a:rPr lang="en-US" altLang="zh-CN" sz="2400" dirty="0">
                <a:latin typeface="华文中宋" panose="02010600040101010101" pitchFamily="2" charset="-122"/>
                <a:ea typeface="华文中宋" panose="02010600040101010101" pitchFamily="2" charset="-122"/>
              </a:rPr>
              <a:t>000</a:t>
            </a:r>
            <a:r>
              <a:rPr lang="en-US" altLang="zh-CN" sz="2400" dirty="0">
                <a:solidFill>
                  <a:srgbClr val="3333CC"/>
                </a:solidFill>
                <a:latin typeface="华文中宋" panose="02010600040101010101" pitchFamily="2" charset="-122"/>
                <a:ea typeface="华文中宋" panose="02010600040101010101" pitchFamily="2" charset="-122"/>
              </a:rPr>
              <a:t>7</a:t>
            </a:r>
            <a:r>
              <a:rPr lang="en-US" altLang="zh-CN" sz="2400" dirty="0">
                <a:latin typeface="华文中宋" panose="02010600040101010101" pitchFamily="2" charset="-122"/>
                <a:ea typeface="华文中宋" panose="02010600040101010101" pitchFamily="2" charset="-122"/>
              </a:rPr>
              <a:t>586</a:t>
            </a:r>
            <a:r>
              <a:rPr lang="en-US" altLang="zh-CN" sz="2400" dirty="0">
                <a:solidFill>
                  <a:srgbClr val="3333CC"/>
                </a:solidFill>
                <a:latin typeface="华文中宋" panose="02010600040101010101" pitchFamily="2" charset="-122"/>
                <a:ea typeface="华文中宋" panose="02010600040101010101" pitchFamily="2" charset="-122"/>
              </a:rPr>
              <a:t>15</a:t>
            </a:r>
            <a:r>
              <a:rPr lang="en-US" altLang="zh-CN" sz="2400" dirty="0">
                <a:latin typeface="华文中宋" panose="02010600040101010101" pitchFamily="2" charset="-122"/>
                <a:ea typeface="华文中宋" panose="02010600040101010101" pitchFamily="2" charset="-122"/>
              </a:rPr>
              <a:t>        715</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587885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字典的散列表示：散列函数</a:t>
            </a:r>
          </a:p>
        </p:txBody>
      </p:sp>
      <p:sp>
        <p:nvSpPr>
          <p:cNvPr id="3" name="内容占位符 2"/>
          <p:cNvSpPr>
            <a:spLocks noGrp="1"/>
          </p:cNvSpPr>
          <p:nvPr>
            <p:ph idx="1"/>
          </p:nvPr>
        </p:nvSpPr>
        <p:spPr>
          <a:xfrm>
            <a:off x="452354" y="1341439"/>
            <a:ext cx="8153400" cy="1785220"/>
          </a:xfrm>
        </p:spPr>
        <p:txBody>
          <a:bodyPr/>
          <a:lstStyle/>
          <a:p>
            <a:r>
              <a:rPr lang="zh-CN" altLang="en-US" dirty="0"/>
              <a:t>折叠法</a:t>
            </a:r>
          </a:p>
          <a:p>
            <a:pPr lvl="1"/>
            <a:r>
              <a:rPr lang="zh-CN" altLang="en-US" dirty="0"/>
              <a:t>基本策略若关键码位数比地址码位数多，且分布比较均匀，则将关键码分为几部分，以几部分的叠加和（舍弃进位）作为地址</a:t>
            </a:r>
            <a:endParaRPr lang="en-US" altLang="zh-CN" dirty="0"/>
          </a:p>
        </p:txBody>
      </p:sp>
      <p:sp>
        <p:nvSpPr>
          <p:cNvPr id="4" name="文本框 3"/>
          <p:cNvSpPr txBox="1"/>
          <p:nvPr/>
        </p:nvSpPr>
        <p:spPr>
          <a:xfrm>
            <a:off x="1812823" y="3013073"/>
            <a:ext cx="5573962" cy="3477875"/>
          </a:xfrm>
          <a:prstGeom prst="rect">
            <a:avLst/>
          </a:prstGeom>
          <a:solidFill>
            <a:schemeClr val="bg1">
              <a:lumMod val="9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   例：</a:t>
            </a:r>
            <a:r>
              <a:rPr lang="en-US" altLang="zh-CN" sz="2000" i="1" dirty="0">
                <a:latin typeface="华文中宋" panose="02010600040101010101" pitchFamily="2" charset="-122"/>
                <a:ea typeface="华文中宋" panose="02010600040101010101" pitchFamily="2" charset="-122"/>
              </a:rPr>
              <a:t>key </a:t>
            </a:r>
            <a:r>
              <a:rPr lang="en-US" altLang="zh-CN" sz="2000" dirty="0">
                <a:latin typeface="华文中宋" panose="02010600040101010101" pitchFamily="2" charset="-122"/>
                <a:ea typeface="华文中宋" panose="02010600040101010101" pitchFamily="2" charset="-122"/>
              </a:rPr>
              <a:t>=582422241</a:t>
            </a:r>
            <a:r>
              <a:rPr lang="zh-CN" altLang="en-US" sz="2000" dirty="0">
                <a:latin typeface="华文中宋" panose="02010600040101010101" pitchFamily="2" charset="-122"/>
                <a:ea typeface="华文中宋" panose="02010600040101010101" pitchFamily="2" charset="-122"/>
              </a:rPr>
              <a:t>，转换为</a:t>
            </a:r>
            <a:r>
              <a:rPr lang="en-US" altLang="zh-CN" sz="2000" dirty="0">
                <a:latin typeface="华文中宋" panose="02010600040101010101" pitchFamily="2" charset="-122"/>
                <a:ea typeface="华文中宋" panose="02010600040101010101" pitchFamily="2" charset="-122"/>
              </a:rPr>
              <a:t>4</a:t>
            </a:r>
            <a:r>
              <a:rPr lang="zh-CN" altLang="en-US" sz="2000" dirty="0">
                <a:latin typeface="华文中宋" panose="02010600040101010101" pitchFamily="2" charset="-122"/>
                <a:ea typeface="华文中宋" panose="02010600040101010101" pitchFamily="2" charset="-122"/>
              </a:rPr>
              <a:t>位地址码    </a:t>
            </a:r>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endParaRPr lang="en-US" altLang="zh-CN" sz="2000" dirty="0">
              <a:latin typeface="华文中宋" panose="02010600040101010101" pitchFamily="2" charset="-122"/>
              <a:ea typeface="华文中宋" panose="02010600040101010101" pitchFamily="2" charset="-122"/>
            </a:endParaRPr>
          </a:p>
          <a:p>
            <a:endParaRPr lang="zh-CN" altLang="en-US" sz="2000" dirty="0">
              <a:latin typeface="华文中宋" panose="02010600040101010101" pitchFamily="2" charset="-122"/>
              <a:ea typeface="华文中宋" panose="02010600040101010101" pitchFamily="2" charset="-122"/>
            </a:endParaRPr>
          </a:p>
        </p:txBody>
      </p:sp>
      <p:sp>
        <p:nvSpPr>
          <p:cNvPr id="5" name="矩形 4"/>
          <p:cNvSpPr/>
          <p:nvPr/>
        </p:nvSpPr>
        <p:spPr>
          <a:xfrm>
            <a:off x="1928352" y="3423780"/>
            <a:ext cx="2593258" cy="2862322"/>
          </a:xfrm>
          <a:prstGeom prst="rect">
            <a:avLst/>
          </a:prstGeom>
          <a:solidFill>
            <a:schemeClr val="accent2">
              <a:lumMod val="40000"/>
              <a:lumOff val="60000"/>
            </a:schemeClr>
          </a:solidFill>
        </p:spPr>
        <p:txBody>
          <a:bodyPr wrap="square">
            <a:spAutoFit/>
          </a:bodyPr>
          <a:lstStyle/>
          <a:p>
            <a:r>
              <a:rPr lang="en-US" altLang="zh-CN" sz="2000" dirty="0">
                <a:latin typeface="华文中宋" panose="02010600040101010101" pitchFamily="2" charset="-122"/>
                <a:ea typeface="华文中宋" panose="02010600040101010101" pitchFamily="2" charset="-122"/>
              </a:rPr>
              <a:t>58 | 2422 | 241</a:t>
            </a:r>
          </a:p>
          <a:p>
            <a:endParaRPr lang="en-US" altLang="zh-CN" sz="2000" dirty="0">
              <a:latin typeface="华文中宋" panose="02010600040101010101" pitchFamily="2" charset="-122"/>
              <a:ea typeface="华文中宋" panose="02010600040101010101" pitchFamily="2" charset="-122"/>
            </a:endParaRPr>
          </a:p>
          <a:p>
            <a:endParaRPr lang="zh-CN" altLang="en-US"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85</a:t>
            </a:r>
          </a:p>
          <a:p>
            <a:r>
              <a:rPr lang="en-US" altLang="zh-CN" sz="2000" dirty="0">
                <a:latin typeface="华文中宋" panose="02010600040101010101" pitchFamily="2" charset="-122"/>
                <a:ea typeface="华文中宋" panose="02010600040101010101" pitchFamily="2" charset="-122"/>
              </a:rPr>
              <a:t>2422</a:t>
            </a:r>
          </a:p>
          <a:p>
            <a:r>
              <a:rPr lang="en-US" altLang="zh-CN" sz="2000" dirty="0">
                <a:latin typeface="华文中宋" panose="02010600040101010101" pitchFamily="2" charset="-122"/>
                <a:ea typeface="华文中宋" panose="02010600040101010101" pitchFamily="2" charset="-122"/>
              </a:rPr>
              <a:t>  142</a:t>
            </a:r>
          </a:p>
          <a:p>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11064</a:t>
            </a:r>
          </a:p>
          <a:p>
            <a:endParaRPr lang="en-US" altLang="zh-CN" sz="2000" dirty="0">
              <a:latin typeface="华文中宋" panose="02010600040101010101" pitchFamily="2" charset="-122"/>
              <a:ea typeface="华文中宋" panose="02010600040101010101" pitchFamily="2" charset="-122"/>
            </a:endParaRPr>
          </a:p>
        </p:txBody>
      </p:sp>
      <p:cxnSp>
        <p:nvCxnSpPr>
          <p:cNvPr id="8" name="直接箭头连接符 7"/>
          <p:cNvCxnSpPr/>
          <p:nvPr/>
        </p:nvCxnSpPr>
        <p:spPr bwMode="auto">
          <a:xfrm>
            <a:off x="1928352" y="3872387"/>
            <a:ext cx="486697" cy="0"/>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8" name="组合 17"/>
          <p:cNvGrpSpPr/>
          <p:nvPr/>
        </p:nvGrpSpPr>
        <p:grpSpPr>
          <a:xfrm>
            <a:off x="2664542" y="3747025"/>
            <a:ext cx="560439" cy="250724"/>
            <a:chOff x="7270955" y="2802194"/>
            <a:chExt cx="737419" cy="383459"/>
          </a:xfrm>
        </p:grpSpPr>
        <p:cxnSp>
          <p:nvCxnSpPr>
            <p:cNvPr id="10" name="直接连接符 9"/>
            <p:cNvCxnSpPr/>
            <p:nvPr/>
          </p:nvCxnSpPr>
          <p:spPr bwMode="auto">
            <a:xfrm>
              <a:off x="7270955" y="2802194"/>
              <a:ext cx="0" cy="38345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直接连接符 11"/>
            <p:cNvCxnSpPr/>
            <p:nvPr/>
          </p:nvCxnSpPr>
          <p:spPr bwMode="auto">
            <a:xfrm>
              <a:off x="7270955" y="3185653"/>
              <a:ext cx="73741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直接连接符 13"/>
            <p:cNvCxnSpPr/>
            <p:nvPr/>
          </p:nvCxnSpPr>
          <p:spPr bwMode="auto">
            <a:xfrm flipV="1">
              <a:off x="8008374" y="2802195"/>
              <a:ext cx="0" cy="38345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20" name="直接箭头连接符 19"/>
          <p:cNvCxnSpPr/>
          <p:nvPr/>
        </p:nvCxnSpPr>
        <p:spPr bwMode="auto">
          <a:xfrm flipH="1">
            <a:off x="3570339" y="3872387"/>
            <a:ext cx="494072" cy="0"/>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p:nvPr/>
        </p:nvCxnSpPr>
        <p:spPr bwMode="auto">
          <a:xfrm>
            <a:off x="1928352" y="5436900"/>
            <a:ext cx="1120878"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矩形 23"/>
          <p:cNvSpPr/>
          <p:nvPr/>
        </p:nvSpPr>
        <p:spPr bwMode="auto">
          <a:xfrm>
            <a:off x="2014385" y="5481948"/>
            <a:ext cx="149942" cy="576409"/>
          </a:xfrm>
          <a:prstGeom prst="rect">
            <a:avLst/>
          </a:prstGeom>
          <a:solidFill>
            <a:srgbClr val="FFFF00">
              <a:alpha val="38000"/>
            </a:srgb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5" name="矩形 24"/>
          <p:cNvSpPr/>
          <p:nvPr/>
        </p:nvSpPr>
        <p:spPr>
          <a:xfrm>
            <a:off x="4677070" y="3423780"/>
            <a:ext cx="2593258" cy="2862322"/>
          </a:xfrm>
          <a:prstGeom prst="rect">
            <a:avLst/>
          </a:prstGeom>
          <a:solidFill>
            <a:schemeClr val="accent1">
              <a:lumMod val="40000"/>
              <a:lumOff val="60000"/>
            </a:schemeClr>
          </a:solidFill>
        </p:spPr>
        <p:txBody>
          <a:bodyPr wrap="square">
            <a:spAutoFit/>
          </a:bodyPr>
          <a:lstStyle/>
          <a:p>
            <a:r>
              <a:rPr lang="en-US" altLang="zh-CN" sz="2000" dirty="0">
                <a:latin typeface="华文中宋" panose="02010600040101010101" pitchFamily="2" charset="-122"/>
                <a:ea typeface="华文中宋" panose="02010600040101010101" pitchFamily="2" charset="-122"/>
              </a:rPr>
              <a:t>58 | 2422 | 241</a:t>
            </a:r>
          </a:p>
          <a:p>
            <a:endParaRPr lang="en-US" altLang="zh-CN" sz="2000" dirty="0">
              <a:latin typeface="华文中宋" panose="02010600040101010101" pitchFamily="2" charset="-122"/>
              <a:ea typeface="华文中宋" panose="02010600040101010101" pitchFamily="2" charset="-122"/>
            </a:endParaRPr>
          </a:p>
          <a:p>
            <a:endParaRPr lang="zh-CN" altLang="en-US"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58</a:t>
            </a:r>
          </a:p>
          <a:p>
            <a:r>
              <a:rPr lang="en-US" altLang="zh-CN" sz="2000" dirty="0">
                <a:latin typeface="华文中宋" panose="02010600040101010101" pitchFamily="2" charset="-122"/>
                <a:ea typeface="华文中宋" panose="02010600040101010101" pitchFamily="2" charset="-122"/>
              </a:rPr>
              <a:t>2422</a:t>
            </a:r>
          </a:p>
          <a:p>
            <a:r>
              <a:rPr lang="en-US" altLang="zh-CN" sz="2000" dirty="0">
                <a:latin typeface="华文中宋" panose="02010600040101010101" pitchFamily="2" charset="-122"/>
                <a:ea typeface="华文中宋" panose="02010600040101010101" pitchFamily="2" charset="-122"/>
              </a:rPr>
              <a:t>  241</a:t>
            </a:r>
          </a:p>
          <a:p>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2721</a:t>
            </a:r>
          </a:p>
          <a:p>
            <a:endParaRPr lang="en-US" altLang="zh-CN" sz="2000" dirty="0">
              <a:latin typeface="华文中宋" panose="02010600040101010101" pitchFamily="2" charset="-122"/>
              <a:ea typeface="华文中宋" panose="02010600040101010101" pitchFamily="2" charset="-122"/>
            </a:endParaRPr>
          </a:p>
        </p:txBody>
      </p:sp>
      <p:cxnSp>
        <p:nvCxnSpPr>
          <p:cNvPr id="26" name="直接箭头连接符 25"/>
          <p:cNvCxnSpPr/>
          <p:nvPr/>
        </p:nvCxnSpPr>
        <p:spPr bwMode="auto">
          <a:xfrm>
            <a:off x="4677070" y="3872387"/>
            <a:ext cx="486697" cy="0"/>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7" name="组合 26"/>
          <p:cNvGrpSpPr/>
          <p:nvPr/>
        </p:nvGrpSpPr>
        <p:grpSpPr>
          <a:xfrm>
            <a:off x="5413260" y="3747025"/>
            <a:ext cx="560439" cy="250724"/>
            <a:chOff x="7270955" y="2802194"/>
            <a:chExt cx="737419" cy="383459"/>
          </a:xfrm>
        </p:grpSpPr>
        <p:cxnSp>
          <p:nvCxnSpPr>
            <p:cNvPr id="28" name="直接连接符 27"/>
            <p:cNvCxnSpPr/>
            <p:nvPr/>
          </p:nvCxnSpPr>
          <p:spPr bwMode="auto">
            <a:xfrm>
              <a:off x="7270955" y="2802194"/>
              <a:ext cx="0" cy="38345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p:nvPr/>
          </p:nvCxnSpPr>
          <p:spPr bwMode="auto">
            <a:xfrm>
              <a:off x="7270955" y="3185653"/>
              <a:ext cx="73741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p:nvPr/>
          </p:nvCxnSpPr>
          <p:spPr bwMode="auto">
            <a:xfrm flipV="1">
              <a:off x="8008374" y="2802195"/>
              <a:ext cx="0" cy="38345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31" name="直接箭头连接符 30"/>
          <p:cNvCxnSpPr/>
          <p:nvPr/>
        </p:nvCxnSpPr>
        <p:spPr bwMode="auto">
          <a:xfrm>
            <a:off x="6216468" y="3872387"/>
            <a:ext cx="639073" cy="0"/>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直接连接符 31"/>
          <p:cNvCxnSpPr/>
          <p:nvPr/>
        </p:nvCxnSpPr>
        <p:spPr bwMode="auto">
          <a:xfrm>
            <a:off x="4603328" y="5436900"/>
            <a:ext cx="1120878"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 name="矩形 33"/>
          <p:cNvSpPr/>
          <p:nvPr/>
        </p:nvSpPr>
        <p:spPr>
          <a:xfrm>
            <a:off x="3817375" y="4133846"/>
            <a:ext cx="479566" cy="1754326"/>
          </a:xfrm>
          <a:prstGeom prst="rect">
            <a:avLst/>
          </a:prstGeom>
        </p:spPr>
        <p:txBody>
          <a:bodyPr wrap="square">
            <a:spAutoFit/>
          </a:bodyPr>
          <a:lstStyle/>
          <a:p>
            <a:r>
              <a:rPr lang="zh-CN" altLang="en-US" dirty="0">
                <a:latin typeface="华文中宋" panose="02010600040101010101" pitchFamily="2" charset="-122"/>
                <a:ea typeface="华文中宋" panose="02010600040101010101" pitchFamily="2" charset="-122"/>
              </a:rPr>
              <a:t>移位折叠相加</a:t>
            </a:r>
          </a:p>
        </p:txBody>
      </p:sp>
      <p:sp>
        <p:nvSpPr>
          <p:cNvPr id="35" name="矩形 34"/>
          <p:cNvSpPr/>
          <p:nvPr/>
        </p:nvSpPr>
        <p:spPr>
          <a:xfrm>
            <a:off x="6631255" y="4495192"/>
            <a:ext cx="363747" cy="1200329"/>
          </a:xfrm>
          <a:prstGeom prst="rect">
            <a:avLst/>
          </a:prstGeom>
        </p:spPr>
        <p:txBody>
          <a:bodyPr wrap="square">
            <a:spAutoFit/>
          </a:bodyPr>
          <a:lstStyle/>
          <a:p>
            <a:r>
              <a:rPr lang="zh-CN" altLang="en-US" dirty="0">
                <a:latin typeface="华文中宋" panose="02010600040101010101" pitchFamily="2" charset="-122"/>
                <a:ea typeface="华文中宋" panose="02010600040101010101" pitchFamily="2" charset="-122"/>
              </a:rPr>
              <a:t>移位相加</a:t>
            </a:r>
          </a:p>
        </p:txBody>
      </p:sp>
      <p:sp>
        <p:nvSpPr>
          <p:cNvPr id="38" name="文本框 37"/>
          <p:cNvSpPr txBox="1"/>
          <p:nvPr/>
        </p:nvSpPr>
        <p:spPr>
          <a:xfrm>
            <a:off x="2786166" y="5916771"/>
            <a:ext cx="1713931" cy="369332"/>
          </a:xfrm>
          <a:prstGeom prst="rect">
            <a:avLst/>
          </a:prstGeom>
          <a:solidFill>
            <a:srgbClr val="FFFF0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h1(key)=1064</a:t>
            </a:r>
            <a:endParaRPr lang="zh-CN" altLang="en-US" dirty="0">
              <a:latin typeface="华文中宋" panose="02010600040101010101" pitchFamily="2" charset="-122"/>
              <a:ea typeface="华文中宋" panose="02010600040101010101" pitchFamily="2" charset="-122"/>
            </a:endParaRPr>
          </a:p>
        </p:txBody>
      </p:sp>
      <p:sp>
        <p:nvSpPr>
          <p:cNvPr id="39" name="文本框 38"/>
          <p:cNvSpPr txBox="1"/>
          <p:nvPr/>
        </p:nvSpPr>
        <p:spPr>
          <a:xfrm>
            <a:off x="5659531" y="5903545"/>
            <a:ext cx="1713931" cy="369332"/>
          </a:xfrm>
          <a:prstGeom prst="rect">
            <a:avLst/>
          </a:prstGeom>
          <a:solidFill>
            <a:srgbClr val="FFFF0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h2(key)=2721</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0822642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字典的散列表示：散列函数</a:t>
            </a:r>
          </a:p>
        </p:txBody>
      </p:sp>
      <p:sp>
        <p:nvSpPr>
          <p:cNvPr id="3" name="内容占位符 2"/>
          <p:cNvSpPr>
            <a:spLocks noGrp="1"/>
          </p:cNvSpPr>
          <p:nvPr>
            <p:ph idx="1"/>
          </p:nvPr>
        </p:nvSpPr>
        <p:spPr>
          <a:xfrm>
            <a:off x="452354" y="1341438"/>
            <a:ext cx="8153400" cy="1372265"/>
          </a:xfrm>
        </p:spPr>
        <p:txBody>
          <a:bodyPr/>
          <a:lstStyle/>
          <a:p>
            <a:r>
              <a:rPr lang="zh-CN" altLang="en-US" dirty="0"/>
              <a:t>平方取中法</a:t>
            </a:r>
            <a:endParaRPr lang="en-US" altLang="zh-CN" dirty="0"/>
          </a:p>
          <a:p>
            <a:pPr lvl="1"/>
            <a:r>
              <a:rPr lang="zh-CN" altLang="en-US" dirty="0"/>
              <a:t>基本策略：先求出关键码的平方</a:t>
            </a:r>
            <a:r>
              <a:rPr lang="en-US" altLang="zh-CN" dirty="0"/>
              <a:t>, </a:t>
            </a:r>
            <a:r>
              <a:rPr lang="zh-CN" altLang="en-US" dirty="0"/>
              <a:t>然后取中间几位作为地址</a:t>
            </a:r>
            <a:endParaRPr lang="en-US" altLang="zh-CN" dirty="0"/>
          </a:p>
        </p:txBody>
      </p:sp>
      <p:sp>
        <p:nvSpPr>
          <p:cNvPr id="4" name="矩形 3"/>
          <p:cNvSpPr/>
          <p:nvPr/>
        </p:nvSpPr>
        <p:spPr>
          <a:xfrm>
            <a:off x="2899357" y="3241791"/>
            <a:ext cx="3259394" cy="1246495"/>
          </a:xfrm>
          <a:prstGeom prst="rect">
            <a:avLst/>
          </a:prstGeom>
          <a:solidFill>
            <a:schemeClr val="bg1">
              <a:lumMod val="90000"/>
            </a:schemeClr>
          </a:solidFill>
        </p:spPr>
        <p:txBody>
          <a:bodyPr wrap="square">
            <a:spAutoFit/>
          </a:bodyPr>
          <a:lstStyle/>
          <a:p>
            <a:pPr>
              <a:lnSpc>
                <a:spcPts val="3000"/>
              </a:lnSpc>
            </a:pPr>
            <a:r>
              <a:rPr lang="en-US" altLang="zh-CN" sz="2000" i="1" dirty="0">
                <a:latin typeface="华文中宋" panose="02010600040101010101" pitchFamily="2" charset="-122"/>
                <a:ea typeface="华文中宋" panose="02010600040101010101" pitchFamily="2" charset="-122"/>
              </a:rPr>
              <a:t>key </a:t>
            </a:r>
            <a:r>
              <a:rPr lang="en-US" altLang="zh-CN" sz="2000" dirty="0">
                <a:latin typeface="华文中宋" panose="02010600040101010101" pitchFamily="2" charset="-122"/>
                <a:ea typeface="华文中宋" panose="02010600040101010101" pitchFamily="2" charset="-122"/>
              </a:rPr>
              <a:t>= 4731</a:t>
            </a:r>
          </a:p>
          <a:p>
            <a:pPr>
              <a:lnSpc>
                <a:spcPts val="3000"/>
              </a:lnSpc>
            </a:pPr>
            <a:r>
              <a:rPr lang="zh-CN" altLang="en-US" sz="2000" dirty="0">
                <a:latin typeface="华文中宋" panose="02010600040101010101" pitchFamily="2" charset="-122"/>
                <a:ea typeface="华文中宋" panose="02010600040101010101" pitchFamily="2" charset="-122"/>
              </a:rPr>
              <a:t>（</a:t>
            </a:r>
            <a:r>
              <a:rPr lang="en-US" altLang="zh-CN" sz="2000" dirty="0">
                <a:latin typeface="华文中宋" panose="02010600040101010101" pitchFamily="2" charset="-122"/>
                <a:ea typeface="华文中宋" panose="02010600040101010101" pitchFamily="2" charset="-122"/>
              </a:rPr>
              <a:t>4731</a:t>
            </a:r>
            <a:r>
              <a:rPr lang="zh-CN" altLang="en-US" sz="2000" dirty="0">
                <a:latin typeface="华文中宋" panose="02010600040101010101" pitchFamily="2" charset="-122"/>
                <a:ea typeface="华文中宋" panose="02010600040101010101" pitchFamily="2" charset="-122"/>
              </a:rPr>
              <a:t>）</a:t>
            </a:r>
            <a:r>
              <a:rPr lang="en-US" altLang="zh-CN" sz="2000" baseline="30000" dirty="0">
                <a:latin typeface="华文中宋" panose="02010600040101010101" pitchFamily="2" charset="-122"/>
                <a:ea typeface="华文中宋" panose="02010600040101010101" pitchFamily="2" charset="-122"/>
              </a:rPr>
              <a:t>2</a:t>
            </a:r>
            <a:r>
              <a:rPr lang="en-US" altLang="zh-CN" sz="2000" dirty="0">
                <a:latin typeface="华文中宋" panose="02010600040101010101" pitchFamily="2" charset="-122"/>
                <a:ea typeface="华文中宋" panose="02010600040101010101" pitchFamily="2" charset="-122"/>
              </a:rPr>
              <a:t>=22</a:t>
            </a:r>
            <a:r>
              <a:rPr lang="en-US" altLang="zh-CN" sz="2000" dirty="0">
                <a:solidFill>
                  <a:srgbClr val="3333CC"/>
                </a:solidFill>
                <a:latin typeface="华文中宋" panose="02010600040101010101" pitchFamily="2" charset="-122"/>
                <a:ea typeface="华文中宋" panose="02010600040101010101" pitchFamily="2" charset="-122"/>
              </a:rPr>
              <a:t>382</a:t>
            </a:r>
            <a:r>
              <a:rPr lang="en-US" altLang="zh-CN" sz="2000" dirty="0">
                <a:latin typeface="华文中宋" panose="02010600040101010101" pitchFamily="2" charset="-122"/>
                <a:ea typeface="华文中宋" panose="02010600040101010101" pitchFamily="2" charset="-122"/>
              </a:rPr>
              <a:t>361</a:t>
            </a:r>
          </a:p>
          <a:p>
            <a:pPr>
              <a:lnSpc>
                <a:spcPts val="3000"/>
              </a:lnSpc>
            </a:pPr>
            <a:r>
              <a:rPr lang="en-US" altLang="zh-CN" sz="2000" i="1" dirty="0">
                <a:latin typeface="华文中宋" panose="02010600040101010101" pitchFamily="2" charset="-122"/>
                <a:ea typeface="华文中宋" panose="02010600040101010101" pitchFamily="2" charset="-122"/>
              </a:rPr>
              <a:t>h</a:t>
            </a:r>
            <a:r>
              <a:rPr lang="en-US" altLang="zh-CN" sz="2000" dirty="0">
                <a:latin typeface="华文中宋" panose="02010600040101010101" pitchFamily="2" charset="-122"/>
                <a:ea typeface="华文中宋" panose="02010600040101010101" pitchFamily="2" charset="-122"/>
              </a:rPr>
              <a:t>(4731)=382</a:t>
            </a:r>
          </a:p>
        </p:txBody>
      </p:sp>
    </p:spTree>
    <p:extLst>
      <p:ext uri="{BB962C8B-B14F-4D97-AF65-F5344CB8AC3E}">
        <p14:creationId xmlns:p14="http://schemas.microsoft.com/office/powerpoint/2010/main" val="10831403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字典的散列表示：散列函数</a:t>
            </a:r>
          </a:p>
        </p:txBody>
      </p:sp>
      <p:sp>
        <p:nvSpPr>
          <p:cNvPr id="3" name="内容占位符 2"/>
          <p:cNvSpPr>
            <a:spLocks noGrp="1"/>
          </p:cNvSpPr>
          <p:nvPr>
            <p:ph idx="1"/>
          </p:nvPr>
        </p:nvSpPr>
        <p:spPr>
          <a:xfrm>
            <a:off x="452354" y="1341438"/>
            <a:ext cx="8153400" cy="2212923"/>
          </a:xfrm>
        </p:spPr>
        <p:txBody>
          <a:bodyPr/>
          <a:lstStyle/>
          <a:p>
            <a:r>
              <a:rPr lang="zh-CN" altLang="en-US" dirty="0"/>
              <a:t>基数转换法</a:t>
            </a:r>
            <a:endParaRPr lang="en-US" altLang="zh-CN" dirty="0"/>
          </a:p>
          <a:p>
            <a:pPr lvl="1"/>
            <a:r>
              <a:rPr lang="zh-CN" altLang="en-US" dirty="0"/>
              <a:t>基本策略：把关键码看成基数为</a:t>
            </a:r>
            <a:r>
              <a:rPr lang="en-US" altLang="zh-CN" i="1" dirty="0"/>
              <a:t>r</a:t>
            </a:r>
            <a:r>
              <a:rPr lang="en-US" altLang="zh-CN" dirty="0"/>
              <a:t>1</a:t>
            </a:r>
            <a:r>
              <a:rPr lang="zh-CN" altLang="en-US" dirty="0"/>
              <a:t>的数，将它转换成基数为</a:t>
            </a:r>
            <a:r>
              <a:rPr lang="en-US" altLang="zh-CN" i="1" dirty="0"/>
              <a:t>r</a:t>
            </a:r>
            <a:r>
              <a:rPr lang="en-US" altLang="zh-CN" dirty="0"/>
              <a:t>2</a:t>
            </a:r>
            <a:r>
              <a:rPr lang="zh-CN" altLang="en-US" dirty="0"/>
              <a:t>的数，再用数字分析法取中间几位作为散列地址</a:t>
            </a:r>
            <a:endParaRPr lang="en-US" altLang="zh-CN" dirty="0"/>
          </a:p>
          <a:p>
            <a:pPr lvl="1"/>
            <a:r>
              <a:rPr lang="en-US" altLang="zh-CN" i="1" dirty="0"/>
              <a:t>r</a:t>
            </a:r>
            <a:r>
              <a:rPr lang="en-US" altLang="zh-CN" dirty="0"/>
              <a:t>1</a:t>
            </a:r>
            <a:r>
              <a:rPr lang="zh-CN" altLang="en-US" dirty="0"/>
              <a:t>和</a:t>
            </a:r>
            <a:r>
              <a:rPr lang="en-US" altLang="zh-CN" i="1" dirty="0"/>
              <a:t>r</a:t>
            </a:r>
            <a:r>
              <a:rPr lang="en-US" altLang="zh-CN" dirty="0"/>
              <a:t>2</a:t>
            </a:r>
            <a:r>
              <a:rPr lang="zh-CN" altLang="en-US" dirty="0"/>
              <a:t>互素</a:t>
            </a:r>
            <a:endParaRPr lang="en-US" altLang="zh-CN" dirty="0"/>
          </a:p>
          <a:p>
            <a:endParaRPr lang="zh-CN" altLang="en-US" dirty="0"/>
          </a:p>
          <a:p>
            <a:endParaRPr lang="en-US" altLang="zh-CN" dirty="0"/>
          </a:p>
        </p:txBody>
      </p:sp>
      <p:sp>
        <p:nvSpPr>
          <p:cNvPr id="4" name="矩形 3"/>
          <p:cNvSpPr/>
          <p:nvPr/>
        </p:nvSpPr>
        <p:spPr>
          <a:xfrm>
            <a:off x="870155" y="4075615"/>
            <a:ext cx="7892845" cy="1246495"/>
          </a:xfrm>
          <a:prstGeom prst="rect">
            <a:avLst/>
          </a:prstGeom>
        </p:spPr>
        <p:txBody>
          <a:bodyPr wrap="square">
            <a:spAutoFit/>
          </a:bodyPr>
          <a:lstStyle/>
          <a:p>
            <a:pPr>
              <a:lnSpc>
                <a:spcPts val="3000"/>
              </a:lnSpc>
            </a:pPr>
            <a:r>
              <a:rPr lang="en-US" altLang="zh-CN" sz="2000" i="1" dirty="0">
                <a:solidFill>
                  <a:schemeClr val="bg1">
                    <a:lumMod val="10000"/>
                  </a:schemeClr>
                </a:solidFill>
                <a:latin typeface="华文中宋" panose="02010600040101010101" pitchFamily="2" charset="-122"/>
                <a:ea typeface="华文中宋" panose="02010600040101010101" pitchFamily="2" charset="-122"/>
              </a:rPr>
              <a:t>key </a:t>
            </a:r>
            <a:r>
              <a:rPr lang="en-US" altLang="zh-CN" sz="2000" dirty="0">
                <a:solidFill>
                  <a:schemeClr val="bg1">
                    <a:lumMod val="10000"/>
                  </a:schemeClr>
                </a:solidFill>
                <a:latin typeface="华文中宋" panose="02010600040101010101" pitchFamily="2" charset="-122"/>
                <a:ea typeface="华文中宋" panose="02010600040101010101" pitchFamily="2" charset="-122"/>
              </a:rPr>
              <a:t>=236075, </a:t>
            </a:r>
            <a:r>
              <a:rPr lang="en-US" altLang="zh-CN" sz="2000" i="1" dirty="0">
                <a:solidFill>
                  <a:schemeClr val="bg1">
                    <a:lumMod val="10000"/>
                  </a:schemeClr>
                </a:solidFill>
                <a:latin typeface="华文中宋" panose="02010600040101010101" pitchFamily="2" charset="-122"/>
                <a:ea typeface="华文中宋" panose="02010600040101010101" pitchFamily="2" charset="-122"/>
              </a:rPr>
              <a:t>r</a:t>
            </a:r>
            <a:r>
              <a:rPr lang="en-US" altLang="zh-CN" sz="2000" dirty="0">
                <a:solidFill>
                  <a:schemeClr val="bg1">
                    <a:lumMod val="10000"/>
                  </a:schemeClr>
                </a:solidFill>
                <a:latin typeface="华文中宋" panose="02010600040101010101" pitchFamily="2" charset="-122"/>
                <a:ea typeface="华文中宋" panose="02010600040101010101" pitchFamily="2" charset="-122"/>
              </a:rPr>
              <a:t>1=13, </a:t>
            </a:r>
            <a:r>
              <a:rPr lang="en-US" altLang="zh-CN" sz="2000" i="1" dirty="0">
                <a:solidFill>
                  <a:schemeClr val="bg1">
                    <a:lumMod val="10000"/>
                  </a:schemeClr>
                </a:solidFill>
                <a:latin typeface="华文中宋" panose="02010600040101010101" pitchFamily="2" charset="-122"/>
                <a:ea typeface="华文中宋" panose="02010600040101010101" pitchFamily="2" charset="-122"/>
              </a:rPr>
              <a:t>r</a:t>
            </a:r>
            <a:r>
              <a:rPr lang="en-US" altLang="zh-CN" sz="2000" dirty="0">
                <a:solidFill>
                  <a:schemeClr val="bg1">
                    <a:lumMod val="10000"/>
                  </a:schemeClr>
                </a:solidFill>
                <a:latin typeface="华文中宋" panose="02010600040101010101" pitchFamily="2" charset="-122"/>
                <a:ea typeface="华文中宋" panose="02010600040101010101" pitchFamily="2" charset="-122"/>
              </a:rPr>
              <a:t>2=10</a:t>
            </a:r>
          </a:p>
          <a:p>
            <a:pPr>
              <a:lnSpc>
                <a:spcPts val="3000"/>
              </a:lnSpc>
            </a:pPr>
            <a:r>
              <a:rPr lang="en-US" altLang="zh-CN" sz="2000" dirty="0">
                <a:solidFill>
                  <a:schemeClr val="bg1">
                    <a:lumMod val="10000"/>
                  </a:schemeClr>
                </a:solidFill>
                <a:latin typeface="华文中宋" panose="02010600040101010101" pitchFamily="2" charset="-122"/>
                <a:ea typeface="华文中宋" panose="02010600040101010101" pitchFamily="2" charset="-122"/>
              </a:rPr>
              <a:t>(236075)</a:t>
            </a:r>
            <a:r>
              <a:rPr lang="en-US" altLang="zh-CN" sz="2000" baseline="-25000" dirty="0">
                <a:solidFill>
                  <a:schemeClr val="bg1">
                    <a:lumMod val="10000"/>
                  </a:schemeClr>
                </a:solidFill>
                <a:latin typeface="华文中宋" panose="02010600040101010101" pitchFamily="2" charset="-122"/>
                <a:ea typeface="华文中宋" panose="02010600040101010101" pitchFamily="2" charset="-122"/>
              </a:rPr>
              <a:t>13</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2×13</a:t>
            </a:r>
            <a:r>
              <a:rPr lang="en-US" altLang="zh-CN" sz="2000" baseline="30000" dirty="0">
                <a:solidFill>
                  <a:schemeClr val="bg1">
                    <a:lumMod val="10000"/>
                  </a:schemeClr>
                </a:solidFill>
                <a:latin typeface="华文中宋" panose="02010600040101010101" pitchFamily="2" charset="-122"/>
                <a:ea typeface="华文中宋" panose="02010600040101010101" pitchFamily="2" charset="-122"/>
              </a:rPr>
              <a:t>5</a:t>
            </a:r>
            <a:r>
              <a:rPr lang="en-US" altLang="zh-CN" sz="2000" dirty="0">
                <a:solidFill>
                  <a:schemeClr val="bg1">
                    <a:lumMod val="10000"/>
                  </a:schemeClr>
                </a:solidFill>
                <a:latin typeface="华文中宋" panose="02010600040101010101" pitchFamily="2" charset="-122"/>
                <a:ea typeface="华文中宋" panose="02010600040101010101" pitchFamily="2" charset="-122"/>
              </a:rPr>
              <a:t>+3×13</a:t>
            </a:r>
            <a:r>
              <a:rPr lang="en-US" altLang="zh-CN" sz="2000" baseline="30000" dirty="0">
                <a:solidFill>
                  <a:schemeClr val="bg1">
                    <a:lumMod val="10000"/>
                  </a:schemeClr>
                </a:solidFill>
                <a:latin typeface="华文中宋" panose="02010600040101010101" pitchFamily="2" charset="-122"/>
                <a:ea typeface="华文中宋" panose="02010600040101010101" pitchFamily="2" charset="-122"/>
              </a:rPr>
              <a:t>4</a:t>
            </a:r>
            <a:r>
              <a:rPr lang="en-US" altLang="zh-CN" sz="2000" dirty="0">
                <a:solidFill>
                  <a:schemeClr val="bg1">
                    <a:lumMod val="10000"/>
                  </a:schemeClr>
                </a:solidFill>
                <a:latin typeface="华文中宋" panose="02010600040101010101" pitchFamily="2" charset="-122"/>
                <a:ea typeface="华文中宋" panose="02010600040101010101" pitchFamily="2" charset="-122"/>
              </a:rPr>
              <a:t>+6×13</a:t>
            </a:r>
            <a:r>
              <a:rPr lang="en-US" altLang="zh-CN" sz="2000" baseline="30000" dirty="0">
                <a:solidFill>
                  <a:schemeClr val="bg1">
                    <a:lumMod val="10000"/>
                  </a:schemeClr>
                </a:solidFill>
                <a:latin typeface="华文中宋" panose="02010600040101010101" pitchFamily="2" charset="-122"/>
                <a:ea typeface="华文中宋" panose="02010600040101010101" pitchFamily="2" charset="-122"/>
              </a:rPr>
              <a:t>3</a:t>
            </a:r>
            <a:r>
              <a:rPr lang="en-US" altLang="zh-CN" sz="2000" dirty="0">
                <a:solidFill>
                  <a:schemeClr val="bg1">
                    <a:lumMod val="10000"/>
                  </a:schemeClr>
                </a:solidFill>
                <a:latin typeface="华文中宋" panose="02010600040101010101" pitchFamily="2" charset="-122"/>
                <a:ea typeface="华文中宋" panose="02010600040101010101" pitchFamily="2" charset="-122"/>
              </a:rPr>
              <a:t>+7×13+5= (8</a:t>
            </a:r>
            <a:r>
              <a:rPr lang="en-US" altLang="zh-CN" sz="2000" dirty="0">
                <a:solidFill>
                  <a:srgbClr val="3333CC"/>
                </a:solidFill>
                <a:latin typeface="华文中宋" panose="02010600040101010101" pitchFamily="2" charset="-122"/>
                <a:ea typeface="华文中宋" panose="02010600040101010101" pitchFamily="2" charset="-122"/>
              </a:rPr>
              <a:t>4154</a:t>
            </a:r>
            <a:r>
              <a:rPr lang="en-US" altLang="zh-CN" sz="2000" dirty="0">
                <a:solidFill>
                  <a:schemeClr val="bg1">
                    <a:lumMod val="10000"/>
                  </a:schemeClr>
                </a:solidFill>
                <a:latin typeface="华文中宋" panose="02010600040101010101" pitchFamily="2" charset="-122"/>
                <a:ea typeface="华文中宋" panose="02010600040101010101" pitchFamily="2" charset="-122"/>
              </a:rPr>
              <a:t>7)</a:t>
            </a:r>
            <a:r>
              <a:rPr lang="en-US" altLang="zh-CN" sz="2000" baseline="-25000" dirty="0">
                <a:solidFill>
                  <a:schemeClr val="bg1">
                    <a:lumMod val="10000"/>
                  </a:schemeClr>
                </a:solidFill>
                <a:latin typeface="华文中宋" panose="02010600040101010101" pitchFamily="2" charset="-122"/>
                <a:ea typeface="华文中宋" panose="02010600040101010101" pitchFamily="2" charset="-122"/>
              </a:rPr>
              <a:t>10</a:t>
            </a:r>
          </a:p>
          <a:p>
            <a:pPr>
              <a:lnSpc>
                <a:spcPts val="3000"/>
              </a:lnSpc>
            </a:pPr>
            <a:r>
              <a:rPr lang="en-US" altLang="zh-CN" sz="2000" i="1" dirty="0">
                <a:solidFill>
                  <a:schemeClr val="bg1">
                    <a:lumMod val="10000"/>
                  </a:schemeClr>
                </a:solidFill>
                <a:latin typeface="华文中宋" panose="02010600040101010101" pitchFamily="2" charset="-122"/>
                <a:ea typeface="华文中宋" panose="02010600040101010101" pitchFamily="2" charset="-122"/>
              </a:rPr>
              <a:t>h</a:t>
            </a:r>
            <a:r>
              <a:rPr lang="en-US" altLang="zh-CN" sz="2000" dirty="0">
                <a:solidFill>
                  <a:schemeClr val="bg1">
                    <a:lumMod val="10000"/>
                  </a:schemeClr>
                </a:solidFill>
                <a:latin typeface="华文中宋" panose="02010600040101010101" pitchFamily="2" charset="-122"/>
                <a:ea typeface="华文中宋" panose="02010600040101010101" pitchFamily="2" charset="-122"/>
              </a:rPr>
              <a:t>(</a:t>
            </a:r>
            <a:r>
              <a:rPr lang="en-US" altLang="zh-CN" sz="2000" i="1" dirty="0">
                <a:solidFill>
                  <a:schemeClr val="bg1">
                    <a:lumMod val="10000"/>
                  </a:schemeClr>
                </a:solidFill>
                <a:latin typeface="华文中宋" panose="02010600040101010101" pitchFamily="2" charset="-122"/>
                <a:ea typeface="华文中宋" panose="02010600040101010101" pitchFamily="2" charset="-122"/>
              </a:rPr>
              <a:t>key</a:t>
            </a:r>
            <a:r>
              <a:rPr lang="en-US" altLang="zh-CN" sz="2000" dirty="0">
                <a:solidFill>
                  <a:schemeClr val="bg1">
                    <a:lumMod val="10000"/>
                  </a:schemeClr>
                </a:solidFill>
                <a:latin typeface="华文中宋" panose="02010600040101010101" pitchFamily="2" charset="-122"/>
                <a:ea typeface="华文中宋" panose="02010600040101010101" pitchFamily="2" charset="-122"/>
              </a:rPr>
              <a:t>) = </a:t>
            </a:r>
            <a:r>
              <a:rPr lang="en-US" altLang="zh-CN" sz="2000" dirty="0">
                <a:solidFill>
                  <a:srgbClr val="3333CC"/>
                </a:solidFill>
                <a:latin typeface="华文中宋" panose="02010600040101010101" pitchFamily="2" charset="-122"/>
                <a:ea typeface="华文中宋" panose="02010600040101010101" pitchFamily="2" charset="-122"/>
              </a:rPr>
              <a:t>4154</a:t>
            </a:r>
            <a:endParaRPr lang="zh-CN" altLang="en-US" sz="2000" dirty="0">
              <a:solidFill>
                <a:srgbClr val="3333CC"/>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541976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集合的概念</a:t>
            </a:r>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a:xfrm>
                <a:off x="452354" y="1341438"/>
                <a:ext cx="8544162" cy="4784725"/>
              </a:xfrm>
            </p:spPr>
            <p:txBody>
              <a:bodyPr/>
              <a:lstStyle/>
              <a:p>
                <a:r>
                  <a:rPr lang="zh-CN" altLang="en-US" dirty="0"/>
                  <a:t>集合的定义</a:t>
                </a:r>
                <a:endParaRPr lang="en-US" altLang="zh-CN" dirty="0"/>
              </a:p>
              <a:p>
                <a:pPr lvl="1"/>
                <a:r>
                  <a:rPr lang="zh-CN" altLang="en-US" dirty="0"/>
                  <a:t>列举法：将成员放在一对花括号中，成员之间用逗号隔开</a:t>
                </a:r>
              </a:p>
              <a:p>
                <a:pPr lvl="1"/>
                <a:r>
                  <a:rPr lang="zh-CN" altLang="en-US" dirty="0"/>
                  <a:t>｛１，</a:t>
                </a:r>
                <a:r>
                  <a:rPr lang="en-US" altLang="zh-CN" dirty="0"/>
                  <a:t>2</a:t>
                </a:r>
                <a:r>
                  <a:rPr lang="zh-CN" altLang="en-US" dirty="0"/>
                  <a:t>，</a:t>
                </a:r>
                <a:r>
                  <a:rPr lang="en-US" altLang="zh-CN" dirty="0"/>
                  <a:t> 3</a:t>
                </a:r>
                <a:r>
                  <a:rPr lang="zh-CN" altLang="en-US" dirty="0"/>
                  <a:t>， ４｝</a:t>
                </a:r>
                <a:endParaRPr lang="en-US" altLang="zh-CN" dirty="0"/>
              </a:p>
              <a:p>
                <a:endParaRPr lang="en-US" altLang="zh-CN" dirty="0"/>
              </a:p>
              <a:p>
                <a:pPr lvl="1"/>
                <a:r>
                  <a:rPr lang="zh-CN" altLang="en-US" dirty="0"/>
                  <a:t>谓词描述法</a:t>
                </a:r>
                <a:endParaRPr lang="en-US" altLang="zh-CN" dirty="0"/>
              </a:p>
              <a:p>
                <a:pPr lvl="1"/>
                <a14:m>
                  <m:oMath xmlns:m="http://schemas.openxmlformats.org/officeDocument/2006/math">
                    <m:r>
                      <a:rPr lang="en-US" altLang="zh-CN" b="0" i="1" smtClean="0">
                        <a:latin typeface="Cambria Math" panose="02040503050406030204" pitchFamily="18" charset="0"/>
                      </a:rPr>
                      <m:t>𝐼</m:t>
                    </m:r>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r>
                          <a:rPr lang="en-US" altLang="zh-CN" b="0" i="1" smtClean="0">
                            <a:latin typeface="Cambria Math" panose="02040503050406030204" pitchFamily="18" charset="0"/>
                          </a:rPr>
                          <m:t> | </m:t>
                        </m:r>
                        <m:r>
                          <a:rPr lang="en-US" altLang="zh-CN" b="0" i="1" smtClean="0">
                            <a:latin typeface="Cambria Math" panose="02040503050406030204" pitchFamily="18" charset="0"/>
                          </a:rPr>
                          <m:t>𝑍</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𝑥</m:t>
                            </m:r>
                          </m:e>
                        </m:d>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rPr>
                          <m:t> </m:t>
                        </m:r>
                        <m:r>
                          <a:rPr lang="en-US" altLang="zh-CN" b="0" i="1" smtClean="0">
                            <a:latin typeface="Cambria Math" panose="02040503050406030204" pitchFamily="18" charset="0"/>
                          </a:rPr>
                          <m:t>𝑥</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rPr>
                          <m:t>0</m:t>
                        </m:r>
                      </m:e>
                    </m:d>
                  </m:oMath>
                </a14:m>
                <a:endParaRPr lang="en-US" altLang="zh-CN"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452354" y="1341438"/>
                <a:ext cx="8544162" cy="4784725"/>
              </a:xfrm>
              <a:blipFill rotWithShape="0">
                <a:blip r:embed="rId2"/>
                <a:stretch>
                  <a:fillRect l="-285" t="-2166"/>
                </a:stretch>
              </a:blipFill>
            </p:spPr>
            <p:txBody>
              <a:bodyPr/>
              <a:lstStyle/>
              <a:p>
                <a:r>
                  <a:rPr lang="zh-CN" altLang="en-US">
                    <a:noFill/>
                  </a:rPr>
                  <a:t> </a:t>
                </a:r>
              </a:p>
            </p:txBody>
          </p:sp>
        </mc:Fallback>
      </mc:AlternateContent>
      <p:sp>
        <p:nvSpPr>
          <p:cNvPr id="4" name="圆角矩形标注 3"/>
          <p:cNvSpPr/>
          <p:nvPr/>
        </p:nvSpPr>
        <p:spPr bwMode="auto">
          <a:xfrm>
            <a:off x="5005389" y="3498152"/>
            <a:ext cx="3757611" cy="1373886"/>
          </a:xfrm>
          <a:prstGeom prst="wedgeRoundRectCallout">
            <a:avLst>
              <a:gd name="adj1" fmla="val -79607"/>
              <a:gd name="adj2" fmla="val -127863"/>
              <a:gd name="adj3" fmla="val 16667"/>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2400" b="0" i="0" u="none" strike="noStrike" cap="none" normalizeH="0" baseline="0" dirty="0">
                <a:ln>
                  <a:noFill/>
                </a:ln>
                <a:solidFill>
                  <a:srgbClr val="000099"/>
                </a:solidFill>
                <a:effectLst/>
                <a:latin typeface="华文新魏" panose="02010800040101010101" pitchFamily="2" charset="-122"/>
                <a:ea typeface="华文新魏" panose="02010800040101010101" pitchFamily="2" charset="-122"/>
              </a:rPr>
              <a:t>从描述有明显逻辑关系的元素的结构到描述无明显逻辑关系的元素的结构</a:t>
            </a:r>
          </a:p>
        </p:txBody>
      </p:sp>
    </p:spTree>
    <p:extLst>
      <p:ext uri="{BB962C8B-B14F-4D97-AF65-F5344CB8AC3E}">
        <p14:creationId xmlns:p14="http://schemas.microsoft.com/office/powerpoint/2010/main" val="27081242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字典的散列表示：散列函数</a:t>
            </a:r>
          </a:p>
        </p:txBody>
      </p:sp>
      <p:sp>
        <p:nvSpPr>
          <p:cNvPr id="3" name="内容占位符 2"/>
          <p:cNvSpPr>
            <a:spLocks noGrp="1"/>
          </p:cNvSpPr>
          <p:nvPr>
            <p:ph idx="1"/>
          </p:nvPr>
        </p:nvSpPr>
        <p:spPr>
          <a:xfrm>
            <a:off x="452354" y="1341438"/>
            <a:ext cx="8153400" cy="4784725"/>
          </a:xfrm>
        </p:spPr>
        <p:txBody>
          <a:bodyPr/>
          <a:lstStyle/>
          <a:p>
            <a:r>
              <a:rPr lang="zh-CN" altLang="en-US" dirty="0"/>
              <a:t>除余法</a:t>
            </a:r>
            <a:endParaRPr lang="en-US" altLang="zh-CN" dirty="0"/>
          </a:p>
          <a:p>
            <a:pPr lvl="1"/>
            <a:r>
              <a:rPr lang="zh-CN" altLang="en-US" dirty="0"/>
              <a:t>基本策略：关键码除以某个不大于基本区域大小</a:t>
            </a:r>
            <a:r>
              <a:rPr lang="en-US" altLang="zh-CN" dirty="0"/>
              <a:t>(m)</a:t>
            </a:r>
            <a:r>
              <a:rPr lang="zh-CN" altLang="en-US" dirty="0"/>
              <a:t>的数</a:t>
            </a:r>
            <a:r>
              <a:rPr lang="en-US" altLang="zh-CN" dirty="0"/>
              <a:t>p</a:t>
            </a:r>
            <a:r>
              <a:rPr lang="zh-CN" altLang="en-US" dirty="0"/>
              <a:t>后的余数作为散列地址</a:t>
            </a:r>
          </a:p>
          <a:p>
            <a:pPr lvl="1"/>
            <a:r>
              <a:rPr lang="en-US" altLang="zh-CN" i="1" dirty="0"/>
              <a:t>h</a:t>
            </a:r>
            <a:r>
              <a:rPr lang="en-US" altLang="zh-CN" dirty="0"/>
              <a:t>(key) = (</a:t>
            </a:r>
            <a:r>
              <a:rPr lang="en-US" altLang="zh-CN" dirty="0" err="1"/>
              <a:t>int</a:t>
            </a:r>
            <a:r>
              <a:rPr lang="en-US" altLang="zh-CN" dirty="0"/>
              <a:t>) key % p</a:t>
            </a:r>
          </a:p>
          <a:p>
            <a:pPr lvl="1"/>
            <a:r>
              <a:rPr lang="en-US" altLang="zh-CN" dirty="0"/>
              <a:t>p</a:t>
            </a:r>
            <a:r>
              <a:rPr lang="zh-CN" altLang="en-US" dirty="0"/>
              <a:t>一般选素数</a:t>
            </a:r>
            <a:endParaRPr lang="en-US" altLang="zh-CN" dirty="0"/>
          </a:p>
          <a:p>
            <a:pPr lvl="2"/>
            <a:r>
              <a:rPr lang="zh-CN" altLang="en-US" dirty="0"/>
              <a:t>若</a:t>
            </a:r>
            <a:r>
              <a:rPr lang="en-US" altLang="zh-CN" dirty="0"/>
              <a:t>m = 128, 256, 512, 1024, </a:t>
            </a:r>
            <a:r>
              <a:rPr lang="zh-CN" altLang="en-US" dirty="0"/>
              <a:t>则</a:t>
            </a:r>
            <a:r>
              <a:rPr lang="en-US" altLang="zh-CN" dirty="0"/>
              <a:t>p</a:t>
            </a:r>
            <a:r>
              <a:rPr lang="zh-CN" altLang="en-US" dirty="0"/>
              <a:t>可取</a:t>
            </a:r>
            <a:r>
              <a:rPr lang="en-US" altLang="zh-CN" dirty="0"/>
              <a:t>127, 251, 503, 1019</a:t>
            </a:r>
            <a:endParaRPr lang="zh-CN" altLang="en-US" dirty="0"/>
          </a:p>
          <a:p>
            <a:endParaRPr lang="zh-CN" altLang="en-US" dirty="0"/>
          </a:p>
          <a:p>
            <a:r>
              <a:rPr lang="zh-CN" altLang="en-US" dirty="0"/>
              <a:t>除余法常用于动态字典和关键码没有规律出现的情况</a:t>
            </a:r>
          </a:p>
        </p:txBody>
      </p:sp>
    </p:spTree>
    <p:extLst>
      <p:ext uri="{BB962C8B-B14F-4D97-AF65-F5344CB8AC3E}">
        <p14:creationId xmlns:p14="http://schemas.microsoft.com/office/powerpoint/2010/main" val="13439457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字典的散列表示：碰撞处理</a:t>
            </a:r>
          </a:p>
        </p:txBody>
      </p:sp>
      <p:sp>
        <p:nvSpPr>
          <p:cNvPr id="3" name="内容占位符 2"/>
          <p:cNvSpPr>
            <a:spLocks noGrp="1"/>
          </p:cNvSpPr>
          <p:nvPr>
            <p:ph idx="1"/>
          </p:nvPr>
        </p:nvSpPr>
        <p:spPr>
          <a:xfrm>
            <a:off x="452354" y="1341438"/>
            <a:ext cx="8153400" cy="4784725"/>
          </a:xfrm>
        </p:spPr>
        <p:txBody>
          <a:bodyPr/>
          <a:lstStyle/>
          <a:p>
            <a:r>
              <a:rPr lang="zh-CN" altLang="en-US" dirty="0"/>
              <a:t>碰撞处理方法</a:t>
            </a:r>
            <a:endParaRPr lang="en-US" altLang="zh-CN" dirty="0"/>
          </a:p>
          <a:p>
            <a:pPr lvl="1"/>
            <a:r>
              <a:rPr lang="zh-CN" altLang="en-US" dirty="0"/>
              <a:t>开地址法</a:t>
            </a:r>
          </a:p>
          <a:p>
            <a:pPr lvl="1"/>
            <a:r>
              <a:rPr lang="zh-CN" altLang="en-US" dirty="0"/>
              <a:t>拉链法</a:t>
            </a:r>
          </a:p>
          <a:p>
            <a:endParaRPr lang="zh-CN" altLang="en-US" dirty="0"/>
          </a:p>
          <a:p>
            <a:endParaRPr lang="en-US" altLang="zh-CN" dirty="0"/>
          </a:p>
        </p:txBody>
      </p:sp>
    </p:spTree>
    <p:extLst>
      <p:ext uri="{BB962C8B-B14F-4D97-AF65-F5344CB8AC3E}">
        <p14:creationId xmlns:p14="http://schemas.microsoft.com/office/powerpoint/2010/main" val="29318755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字典的散列表示：碰撞处理</a:t>
            </a:r>
          </a:p>
        </p:txBody>
      </p:sp>
      <p:sp>
        <p:nvSpPr>
          <p:cNvPr id="3" name="内容占位符 2"/>
          <p:cNvSpPr>
            <a:spLocks noGrp="1"/>
          </p:cNvSpPr>
          <p:nvPr>
            <p:ph idx="1"/>
          </p:nvPr>
        </p:nvSpPr>
        <p:spPr>
          <a:xfrm>
            <a:off x="452354" y="1341438"/>
            <a:ext cx="8153400" cy="4784725"/>
          </a:xfrm>
        </p:spPr>
        <p:txBody>
          <a:bodyPr/>
          <a:lstStyle/>
          <a:p>
            <a:r>
              <a:rPr lang="zh-CN" altLang="en-US" dirty="0"/>
              <a:t>开地址法</a:t>
            </a:r>
            <a:endParaRPr lang="en-US" altLang="zh-CN" dirty="0"/>
          </a:p>
          <a:p>
            <a:pPr lvl="1"/>
            <a:r>
              <a:rPr lang="zh-CN" altLang="en-US" dirty="0"/>
              <a:t>出现冲突时，按照一定规则为数据元素在基本区域内另安排一个位置</a:t>
            </a:r>
            <a:endParaRPr lang="en-US" altLang="zh-CN" dirty="0"/>
          </a:p>
          <a:p>
            <a:pPr lvl="2"/>
            <a:r>
              <a:rPr lang="zh-CN" altLang="en-US" dirty="0"/>
              <a:t>在基本区域内形成一个同义词的探测序列，沿着探测序列逐个查找，直到找到查找的元素（检索成功），</a:t>
            </a:r>
            <a:r>
              <a:rPr lang="en-US" altLang="zh-CN" dirty="0"/>
              <a:t> </a:t>
            </a:r>
            <a:r>
              <a:rPr lang="zh-CN" altLang="en-US" dirty="0"/>
              <a:t>或者碰到一个未被占用的地址（检索失败或插入同义词）</a:t>
            </a:r>
            <a:endParaRPr lang="en-US" altLang="zh-CN" dirty="0"/>
          </a:p>
          <a:p>
            <a:pPr lvl="2"/>
            <a:endParaRPr lang="zh-CN" altLang="en-US" dirty="0"/>
          </a:p>
          <a:p>
            <a:pPr lvl="1"/>
            <a:r>
              <a:rPr lang="zh-CN" altLang="en-US" dirty="0"/>
              <a:t>基本方法</a:t>
            </a:r>
            <a:endParaRPr lang="en-US" altLang="zh-CN" dirty="0"/>
          </a:p>
          <a:p>
            <a:pPr lvl="2"/>
            <a:r>
              <a:rPr lang="zh-CN" altLang="en-US" dirty="0"/>
              <a:t>线性探查法</a:t>
            </a:r>
            <a:endParaRPr lang="en-US" altLang="zh-CN" dirty="0"/>
          </a:p>
          <a:p>
            <a:pPr lvl="2"/>
            <a:r>
              <a:rPr lang="zh-CN" altLang="en-US" dirty="0"/>
              <a:t>双散列函数法</a:t>
            </a:r>
          </a:p>
          <a:p>
            <a:endParaRPr lang="en-US" altLang="zh-CN" dirty="0"/>
          </a:p>
        </p:txBody>
      </p:sp>
    </p:spTree>
    <p:extLst>
      <p:ext uri="{BB962C8B-B14F-4D97-AF65-F5344CB8AC3E}">
        <p14:creationId xmlns:p14="http://schemas.microsoft.com/office/powerpoint/2010/main" val="21318668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字典的散列表示：碰撞处理</a:t>
            </a:r>
          </a:p>
        </p:txBody>
      </p:sp>
      <p:sp>
        <p:nvSpPr>
          <p:cNvPr id="3" name="内容占位符 2"/>
          <p:cNvSpPr>
            <a:spLocks noGrp="1"/>
          </p:cNvSpPr>
          <p:nvPr>
            <p:ph idx="1"/>
          </p:nvPr>
        </p:nvSpPr>
        <p:spPr>
          <a:xfrm>
            <a:off x="452354" y="1341438"/>
            <a:ext cx="8310646" cy="4784725"/>
          </a:xfrm>
        </p:spPr>
        <p:txBody>
          <a:bodyPr/>
          <a:lstStyle/>
          <a:p>
            <a:r>
              <a:rPr lang="zh-CN" altLang="en-US" dirty="0"/>
              <a:t>线性探查法</a:t>
            </a:r>
            <a:endParaRPr lang="en-US" altLang="zh-CN" dirty="0"/>
          </a:p>
          <a:p>
            <a:pPr lvl="1"/>
            <a:r>
              <a:rPr lang="zh-CN" altLang="en-US" dirty="0"/>
              <a:t>基本区域的探查序列：</a:t>
            </a:r>
            <a:r>
              <a:rPr lang="en-US" altLang="zh-CN" dirty="0"/>
              <a:t>H</a:t>
            </a:r>
            <a:r>
              <a:rPr lang="en-US" altLang="zh-CN" sz="1800" baseline="-25000" dirty="0"/>
              <a:t>i</a:t>
            </a:r>
            <a:r>
              <a:rPr lang="en-US" altLang="zh-CN" dirty="0"/>
              <a:t>= ( </a:t>
            </a:r>
            <a:r>
              <a:rPr lang="en-US" altLang="zh-CN" i="1" dirty="0"/>
              <a:t>h</a:t>
            </a:r>
            <a:r>
              <a:rPr lang="en-US" altLang="zh-CN" dirty="0"/>
              <a:t>(key) + d</a:t>
            </a:r>
            <a:r>
              <a:rPr lang="en-US" altLang="zh-CN" sz="1800" baseline="-25000" dirty="0"/>
              <a:t>i</a:t>
            </a:r>
            <a:r>
              <a:rPr lang="en-US" altLang="zh-CN" sz="1800" dirty="0"/>
              <a:t> </a:t>
            </a:r>
            <a:r>
              <a:rPr lang="en-US" altLang="zh-CN" dirty="0"/>
              <a:t>) % m </a:t>
            </a:r>
          </a:p>
          <a:p>
            <a:pPr lvl="1"/>
            <a:r>
              <a:rPr lang="en-US" altLang="zh-CN" dirty="0"/>
              <a:t>m</a:t>
            </a:r>
            <a:r>
              <a:rPr lang="zh-CN" altLang="en-US" dirty="0"/>
              <a:t>为表长，</a:t>
            </a:r>
            <a:r>
              <a:rPr lang="en-US" altLang="zh-CN" dirty="0"/>
              <a:t>d</a:t>
            </a:r>
            <a:r>
              <a:rPr lang="en-US" altLang="zh-CN" sz="1400" dirty="0"/>
              <a:t>i</a:t>
            </a:r>
            <a:r>
              <a:rPr lang="zh-CN" altLang="en-US" dirty="0"/>
              <a:t>为增量序列，</a:t>
            </a:r>
            <a:r>
              <a:rPr lang="en-US" altLang="zh-CN" dirty="0" err="1"/>
              <a:t>i</a:t>
            </a:r>
            <a:r>
              <a:rPr lang="en-US" altLang="zh-CN" dirty="0"/>
              <a:t>=1,2, …,k (k≤m-1)</a:t>
            </a:r>
            <a:endParaRPr lang="zh-CN" altLang="en-US" dirty="0"/>
          </a:p>
          <a:p>
            <a:endParaRPr lang="en-US" altLang="zh-CN" dirty="0"/>
          </a:p>
          <a:p>
            <a:r>
              <a:rPr lang="zh-CN" altLang="en-US" dirty="0"/>
              <a:t>若增量序列满足</a:t>
            </a:r>
            <a:r>
              <a:rPr lang="en-US" altLang="zh-CN" dirty="0"/>
              <a:t>d</a:t>
            </a:r>
            <a:r>
              <a:rPr lang="en-US" altLang="zh-CN" sz="1800" dirty="0"/>
              <a:t>i</a:t>
            </a:r>
            <a:r>
              <a:rPr lang="en-US" altLang="zh-CN" dirty="0"/>
              <a:t>=</a:t>
            </a:r>
            <a:r>
              <a:rPr lang="en-US" altLang="zh-CN" dirty="0" err="1"/>
              <a:t>i</a:t>
            </a:r>
            <a:r>
              <a:rPr lang="zh-CN" altLang="en-US" dirty="0"/>
              <a:t>，则称为</a:t>
            </a:r>
            <a:r>
              <a:rPr lang="zh-CN" altLang="en-US" dirty="0">
                <a:solidFill>
                  <a:srgbClr val="FF0000"/>
                </a:solidFill>
              </a:rPr>
              <a:t>线性探查序列</a:t>
            </a:r>
          </a:p>
          <a:p>
            <a:r>
              <a:rPr lang="zh-CN" altLang="en-US" dirty="0"/>
              <a:t>若增量序列满足</a:t>
            </a:r>
            <a:r>
              <a:rPr lang="en-US" altLang="zh-CN" dirty="0"/>
              <a:t>d</a:t>
            </a:r>
            <a:r>
              <a:rPr lang="en-US" altLang="zh-CN" sz="1800" dirty="0"/>
              <a:t>i</a:t>
            </a:r>
            <a:r>
              <a:rPr lang="en-US" altLang="zh-CN" dirty="0"/>
              <a:t>=i×h</a:t>
            </a:r>
            <a:r>
              <a:rPr lang="en-US" altLang="zh-CN" sz="1800" dirty="0"/>
              <a:t>2</a:t>
            </a:r>
            <a:r>
              <a:rPr lang="en-US" altLang="zh-CN" dirty="0"/>
              <a:t>(key)</a:t>
            </a:r>
            <a:r>
              <a:rPr lang="zh-CN" altLang="en-US" dirty="0"/>
              <a:t>，则称为</a:t>
            </a:r>
            <a:r>
              <a:rPr lang="zh-CN" altLang="en-US" dirty="0">
                <a:solidFill>
                  <a:srgbClr val="FF0000"/>
                </a:solidFill>
              </a:rPr>
              <a:t>双散列探查序列</a:t>
            </a:r>
            <a:endParaRPr lang="en-US" altLang="zh-CN" dirty="0">
              <a:solidFill>
                <a:srgbClr val="FF0000"/>
              </a:solidFill>
            </a:endParaRPr>
          </a:p>
        </p:txBody>
      </p:sp>
    </p:spTree>
    <p:extLst>
      <p:ext uri="{BB962C8B-B14F-4D97-AF65-F5344CB8AC3E}">
        <p14:creationId xmlns:p14="http://schemas.microsoft.com/office/powerpoint/2010/main" val="25086103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字典的散列表示：碰撞处理</a:t>
            </a:r>
          </a:p>
        </p:txBody>
      </p:sp>
      <p:sp>
        <p:nvSpPr>
          <p:cNvPr id="5" name="矩形 4"/>
          <p:cNvSpPr/>
          <p:nvPr/>
        </p:nvSpPr>
        <p:spPr bwMode="auto">
          <a:xfrm>
            <a:off x="2426108" y="196216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3001295" y="195965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p:cNvSpPr/>
          <p:nvPr/>
        </p:nvSpPr>
        <p:spPr bwMode="auto">
          <a:xfrm>
            <a:off x="3576482" y="196216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8" name="矩形 17"/>
          <p:cNvSpPr/>
          <p:nvPr/>
        </p:nvSpPr>
        <p:spPr bwMode="auto">
          <a:xfrm>
            <a:off x="4151669" y="196216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9" name="矩形 18"/>
          <p:cNvSpPr/>
          <p:nvPr/>
        </p:nvSpPr>
        <p:spPr bwMode="auto">
          <a:xfrm>
            <a:off x="4726856" y="195965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0" name="矩形 19"/>
          <p:cNvSpPr/>
          <p:nvPr/>
        </p:nvSpPr>
        <p:spPr bwMode="auto">
          <a:xfrm>
            <a:off x="5302043" y="196216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99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1" name="矩形 20"/>
          <p:cNvSpPr/>
          <p:nvPr/>
        </p:nvSpPr>
        <p:spPr bwMode="auto">
          <a:xfrm>
            <a:off x="5877230" y="196216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6452417" y="195965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3" name="矩形 22"/>
          <p:cNvSpPr/>
          <p:nvPr/>
        </p:nvSpPr>
        <p:spPr bwMode="auto">
          <a:xfrm>
            <a:off x="7027604" y="196216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7602791" y="196216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5" name="矩形 24"/>
          <p:cNvSpPr/>
          <p:nvPr/>
        </p:nvSpPr>
        <p:spPr bwMode="auto">
          <a:xfrm>
            <a:off x="8177978" y="195965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3" name="矩形 32"/>
          <p:cNvSpPr/>
          <p:nvPr/>
        </p:nvSpPr>
        <p:spPr bwMode="auto">
          <a:xfrm>
            <a:off x="2426108" y="237512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4" name="矩形 33"/>
          <p:cNvSpPr/>
          <p:nvPr/>
        </p:nvSpPr>
        <p:spPr bwMode="auto">
          <a:xfrm>
            <a:off x="3001295" y="237261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5" name="矩形 34"/>
          <p:cNvSpPr/>
          <p:nvPr/>
        </p:nvSpPr>
        <p:spPr bwMode="auto">
          <a:xfrm>
            <a:off x="3576482" y="237512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6" name="矩形 35"/>
          <p:cNvSpPr/>
          <p:nvPr/>
        </p:nvSpPr>
        <p:spPr bwMode="auto">
          <a:xfrm>
            <a:off x="4151669" y="237512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7" name="矩形 36"/>
          <p:cNvSpPr/>
          <p:nvPr/>
        </p:nvSpPr>
        <p:spPr bwMode="auto">
          <a:xfrm>
            <a:off x="4726856" y="237261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8" name="矩形 37"/>
          <p:cNvSpPr/>
          <p:nvPr/>
        </p:nvSpPr>
        <p:spPr bwMode="auto">
          <a:xfrm>
            <a:off x="5302043" y="237512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9" name="矩形 38"/>
          <p:cNvSpPr/>
          <p:nvPr/>
        </p:nvSpPr>
        <p:spPr bwMode="auto">
          <a:xfrm>
            <a:off x="5877230" y="237512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0" name="矩形 39"/>
          <p:cNvSpPr/>
          <p:nvPr/>
        </p:nvSpPr>
        <p:spPr bwMode="auto">
          <a:xfrm>
            <a:off x="6452417" y="237261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1" name="矩形 40"/>
          <p:cNvSpPr/>
          <p:nvPr/>
        </p:nvSpPr>
        <p:spPr bwMode="auto">
          <a:xfrm>
            <a:off x="7027604" y="237512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2" name="矩形 41"/>
          <p:cNvSpPr/>
          <p:nvPr/>
        </p:nvSpPr>
        <p:spPr bwMode="auto">
          <a:xfrm>
            <a:off x="7602791" y="237512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3" name="矩形 42"/>
          <p:cNvSpPr/>
          <p:nvPr/>
        </p:nvSpPr>
        <p:spPr bwMode="auto">
          <a:xfrm>
            <a:off x="8177978" y="2372612"/>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5" name="矩形 44"/>
          <p:cNvSpPr/>
          <p:nvPr/>
        </p:nvSpPr>
        <p:spPr bwMode="auto">
          <a:xfrm>
            <a:off x="1270148" y="452713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58</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1845335" y="452462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25</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47" name="矩形 46"/>
          <p:cNvSpPr/>
          <p:nvPr/>
        </p:nvSpPr>
        <p:spPr bwMode="auto">
          <a:xfrm>
            <a:off x="2420522" y="452713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8" name="矩形 47"/>
          <p:cNvSpPr/>
          <p:nvPr/>
        </p:nvSpPr>
        <p:spPr bwMode="auto">
          <a:xfrm>
            <a:off x="2995709" y="452713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9" name="矩形 48"/>
          <p:cNvSpPr/>
          <p:nvPr/>
        </p:nvSpPr>
        <p:spPr bwMode="auto">
          <a:xfrm>
            <a:off x="3570896" y="452462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0" name="矩形 49"/>
          <p:cNvSpPr/>
          <p:nvPr/>
        </p:nvSpPr>
        <p:spPr bwMode="auto">
          <a:xfrm>
            <a:off x="4146083" y="452713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1" name="矩形 50"/>
          <p:cNvSpPr/>
          <p:nvPr/>
        </p:nvSpPr>
        <p:spPr bwMode="auto">
          <a:xfrm>
            <a:off x="4721270" y="452713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52" name="矩形 51"/>
          <p:cNvSpPr/>
          <p:nvPr/>
        </p:nvSpPr>
        <p:spPr bwMode="auto">
          <a:xfrm>
            <a:off x="5296457" y="452462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3" name="矩形 52"/>
          <p:cNvSpPr/>
          <p:nvPr/>
        </p:nvSpPr>
        <p:spPr bwMode="auto">
          <a:xfrm>
            <a:off x="5871644" y="452713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4" name="矩形 53"/>
          <p:cNvSpPr/>
          <p:nvPr/>
        </p:nvSpPr>
        <p:spPr bwMode="auto">
          <a:xfrm>
            <a:off x="6446831" y="452713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99</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55" name="矩形 54"/>
          <p:cNvSpPr/>
          <p:nvPr/>
        </p:nvSpPr>
        <p:spPr bwMode="auto">
          <a:xfrm>
            <a:off x="7022018" y="452462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7" name="文本框 56"/>
          <p:cNvSpPr txBox="1"/>
          <p:nvPr/>
        </p:nvSpPr>
        <p:spPr>
          <a:xfrm>
            <a:off x="1757607" y="1962167"/>
            <a:ext cx="57259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key</a:t>
            </a:r>
            <a:endParaRPr lang="zh-CN" altLang="en-US" dirty="0">
              <a:latin typeface="华文中宋" panose="02010600040101010101" pitchFamily="2" charset="-122"/>
              <a:ea typeface="华文中宋" panose="02010600040101010101" pitchFamily="2" charset="-122"/>
            </a:endParaRPr>
          </a:p>
        </p:txBody>
      </p:sp>
      <p:sp>
        <p:nvSpPr>
          <p:cNvPr id="58" name="文本框 57"/>
          <p:cNvSpPr txBox="1"/>
          <p:nvPr/>
        </p:nvSpPr>
        <p:spPr>
          <a:xfrm>
            <a:off x="421057" y="2421255"/>
            <a:ext cx="202972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h(key)=key % 13</a:t>
            </a:r>
            <a:endParaRPr lang="zh-CN" altLang="en-US" dirty="0">
              <a:latin typeface="华文中宋" panose="02010600040101010101" pitchFamily="2" charset="-122"/>
              <a:ea typeface="华文中宋" panose="02010600040101010101" pitchFamily="2" charset="-122"/>
            </a:endParaRPr>
          </a:p>
        </p:txBody>
      </p:sp>
      <p:sp>
        <p:nvSpPr>
          <p:cNvPr id="59" name="文本框 58"/>
          <p:cNvSpPr txBox="1"/>
          <p:nvPr/>
        </p:nvSpPr>
        <p:spPr>
          <a:xfrm>
            <a:off x="1260511" y="5011952"/>
            <a:ext cx="7477240" cy="369332"/>
          </a:xfrm>
          <a:prstGeom prst="rect">
            <a:avLst/>
          </a:prstGeom>
          <a:noFill/>
        </p:spPr>
        <p:txBody>
          <a:bodyPr wrap="none" rtlCol="0">
            <a:spAutoFit/>
          </a:bodyPr>
          <a:lstStyle/>
          <a:p>
            <a:r>
              <a:rPr lang="en-US" altLang="zh-CN" dirty="0"/>
              <a:t>  0        1       2       3        4       5      6       7       8       9      10      11    12</a:t>
            </a:r>
            <a:endParaRPr lang="zh-CN" altLang="en-US" dirty="0"/>
          </a:p>
        </p:txBody>
      </p:sp>
      <p:sp>
        <p:nvSpPr>
          <p:cNvPr id="60" name="矩形 59"/>
          <p:cNvSpPr/>
          <p:nvPr/>
        </p:nvSpPr>
        <p:spPr bwMode="auto">
          <a:xfrm>
            <a:off x="7592291" y="452713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22</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61" name="矩形 60"/>
          <p:cNvSpPr/>
          <p:nvPr/>
        </p:nvSpPr>
        <p:spPr bwMode="auto">
          <a:xfrm>
            <a:off x="8162564" y="452713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46</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62" name="文本框 61"/>
          <p:cNvSpPr txBox="1"/>
          <p:nvPr/>
        </p:nvSpPr>
        <p:spPr>
          <a:xfrm>
            <a:off x="323838" y="4065534"/>
            <a:ext cx="1624163" cy="369332"/>
          </a:xfrm>
          <a:prstGeom prst="rect">
            <a:avLst/>
          </a:prstGeom>
          <a:noFill/>
        </p:spPr>
        <p:txBody>
          <a:bodyPr wrap="none" rtlCol="0">
            <a:spAutoFit/>
          </a:bodyPr>
          <a:lstStyle/>
          <a:p>
            <a:r>
              <a:rPr lang="zh-CN" altLang="en-US" dirty="0">
                <a:latin typeface="华文中宋" panose="02010600040101010101" pitchFamily="2" charset="-122"/>
                <a:ea typeface="华文中宋" panose="02010600040101010101" pitchFamily="2" charset="-122"/>
              </a:rPr>
              <a:t>散列表长为</a:t>
            </a:r>
            <a:r>
              <a:rPr lang="en-US" altLang="zh-CN" dirty="0">
                <a:latin typeface="华文中宋" panose="02010600040101010101" pitchFamily="2" charset="-122"/>
                <a:ea typeface="华文中宋" panose="02010600040101010101" pitchFamily="2" charset="-122"/>
              </a:rPr>
              <a:t>13</a:t>
            </a:r>
            <a:endParaRPr lang="zh-CN" altLang="en-US" dirty="0">
              <a:latin typeface="华文中宋" panose="02010600040101010101" pitchFamily="2" charset="-122"/>
              <a:ea typeface="华文中宋" panose="02010600040101010101" pitchFamily="2" charset="-122"/>
            </a:endParaRPr>
          </a:p>
        </p:txBody>
      </p:sp>
      <p:sp>
        <p:nvSpPr>
          <p:cNvPr id="63" name="矩形 62"/>
          <p:cNvSpPr/>
          <p:nvPr/>
        </p:nvSpPr>
        <p:spPr bwMode="auto">
          <a:xfrm>
            <a:off x="4202367" y="5453149"/>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4" name="矩形 63"/>
          <p:cNvSpPr/>
          <p:nvPr/>
        </p:nvSpPr>
        <p:spPr bwMode="auto">
          <a:xfrm>
            <a:off x="5921474" y="5458696"/>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99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5" name="矩形 64"/>
          <p:cNvSpPr/>
          <p:nvPr/>
        </p:nvSpPr>
        <p:spPr bwMode="auto">
          <a:xfrm>
            <a:off x="6491396" y="5458696"/>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6" name="矩形 65"/>
          <p:cNvSpPr/>
          <p:nvPr/>
        </p:nvSpPr>
        <p:spPr bwMode="auto">
          <a:xfrm>
            <a:off x="4770305" y="5456187"/>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7" name="矩形 66"/>
          <p:cNvSpPr/>
          <p:nvPr/>
        </p:nvSpPr>
        <p:spPr bwMode="auto">
          <a:xfrm>
            <a:off x="5342364" y="5461735"/>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8" name="矩形 67"/>
          <p:cNvSpPr/>
          <p:nvPr/>
        </p:nvSpPr>
        <p:spPr bwMode="auto">
          <a:xfrm>
            <a:off x="4762806" y="5874690"/>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9" name="矩形 68"/>
          <p:cNvSpPr/>
          <p:nvPr/>
        </p:nvSpPr>
        <p:spPr bwMode="auto">
          <a:xfrm>
            <a:off x="8177978" y="5458696"/>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0" name="矩形 69"/>
          <p:cNvSpPr/>
          <p:nvPr/>
        </p:nvSpPr>
        <p:spPr>
          <a:xfrm>
            <a:off x="4359135" y="3206510"/>
            <a:ext cx="4572000" cy="707886"/>
          </a:xfrm>
          <a:prstGeom prst="rect">
            <a:avLst/>
          </a:prstGeom>
          <a:solidFill>
            <a:schemeClr val="accent1">
              <a:lumMod val="60000"/>
              <a:lumOff val="40000"/>
            </a:schemeClr>
          </a:solidFill>
        </p:spPr>
        <p:txBody>
          <a:bodyPr>
            <a:spAutoFit/>
          </a:bodyPr>
          <a:lstStyle/>
          <a:p>
            <a:r>
              <a:rPr lang="zh-CN" altLang="en-US" sz="2000" dirty="0">
                <a:solidFill>
                  <a:srgbClr val="0000FF"/>
                </a:solidFill>
                <a:latin typeface="华文中宋" panose="02010600040101010101" pitchFamily="2" charset="-122"/>
                <a:ea typeface="华文中宋" panose="02010600040101010101" pitchFamily="2" charset="-122"/>
              </a:rPr>
              <a:t>堆积</a:t>
            </a:r>
            <a:r>
              <a:rPr lang="zh-CN" altLang="en-US" sz="2000" dirty="0">
                <a:solidFill>
                  <a:srgbClr val="000000"/>
                </a:solidFill>
                <a:latin typeface="华文中宋" panose="02010600040101010101" pitchFamily="2" charset="-122"/>
                <a:ea typeface="华文中宋" panose="02010600040101010101" pitchFamily="2" charset="-122"/>
              </a:rPr>
              <a:t>：在处理同义词的过程中所出现的非同义词冲突</a:t>
            </a:r>
            <a:endParaRPr lang="en-US" altLang="zh-CN" sz="2000" dirty="0">
              <a:solidFill>
                <a:srgbClr val="000000"/>
              </a:solidFill>
              <a:latin typeface="华文中宋" panose="02010600040101010101" pitchFamily="2" charset="-122"/>
              <a:ea typeface="华文中宋" panose="02010600040101010101" pitchFamily="2" charset="-122"/>
            </a:endParaRPr>
          </a:p>
        </p:txBody>
      </p:sp>
      <p:sp>
        <p:nvSpPr>
          <p:cNvPr id="56" name="文本框 55"/>
          <p:cNvSpPr txBox="1"/>
          <p:nvPr/>
        </p:nvSpPr>
        <p:spPr>
          <a:xfrm>
            <a:off x="4821373" y="1041300"/>
            <a:ext cx="4322627" cy="707886"/>
          </a:xfrm>
          <a:prstGeom prst="rect">
            <a:avLst/>
          </a:prstGeom>
          <a:solidFill>
            <a:srgbClr val="CCFFCC"/>
          </a:solidFill>
        </p:spPr>
        <p:txBody>
          <a:bodyPr wrap="square" rtlCol="0">
            <a:spAutoFit/>
          </a:bodyPr>
          <a:lstStyle/>
          <a:p>
            <a:r>
              <a:rPr lang="zh-CN" altLang="en-US" sz="2000" dirty="0">
                <a:latin typeface="华文中宋" panose="02010600040101010101" pitchFamily="2" charset="-122"/>
                <a:ea typeface="华文中宋" panose="02010600040101010101" pitchFamily="2" charset="-122"/>
              </a:rPr>
              <a:t>在各元素被等概率检索情况下，检索成功的平均检索长度</a:t>
            </a:r>
            <a:r>
              <a:rPr lang="en-US" altLang="zh-CN" sz="2000" dirty="0">
                <a:latin typeface="华文中宋" panose="02010600040101010101" pitchFamily="2" charset="-122"/>
                <a:ea typeface="华文中宋" panose="02010600040101010101" pitchFamily="2" charset="-122"/>
              </a:rPr>
              <a:t>ASL=</a:t>
            </a:r>
            <a:r>
              <a:rPr lang="zh-CN" altLang="en-US" sz="2000" dirty="0">
                <a:latin typeface="华文中宋" panose="02010600040101010101" pitchFamily="2" charset="-122"/>
                <a:ea typeface="华文中宋" panose="02010600040101010101" pitchFamily="2" charset="-122"/>
              </a:rPr>
              <a:t>？</a:t>
            </a:r>
          </a:p>
        </p:txBody>
      </p:sp>
      <p:sp>
        <p:nvSpPr>
          <p:cNvPr id="71" name="圆角矩形 70"/>
          <p:cNvSpPr/>
          <p:nvPr/>
        </p:nvSpPr>
        <p:spPr bwMode="auto">
          <a:xfrm>
            <a:off x="323838" y="2998336"/>
            <a:ext cx="8820162" cy="3459614"/>
          </a:xfrm>
          <a:prstGeom prst="roundRect">
            <a:avLst>
              <a:gd name="adj" fmla="val 6608"/>
            </a:avLst>
          </a:prstGeom>
          <a:solidFill>
            <a:schemeClr val="accent2">
              <a:lumMod val="20000"/>
              <a:lumOff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752093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1" fill="hold" grpId="0" nodeType="clickEffect">
                                  <p:stCondLst>
                                    <p:cond delay="0"/>
                                  </p:stCondLst>
                                  <p:childTnLst>
                                    <p:animEffect transition="out" filter="wipe(up)">
                                      <p:cBhvr>
                                        <p:cTn id="6" dur="500"/>
                                        <p:tgtEl>
                                          <p:spTgt spid="71"/>
                                        </p:tgtEl>
                                      </p:cBhvr>
                                    </p:animEffect>
                                    <p:set>
                                      <p:cBhvr>
                                        <p:cTn id="7" dur="1" fill="hold">
                                          <p:stCondLst>
                                            <p:cond delay="499"/>
                                          </p:stCondLst>
                                        </p:cTn>
                                        <p:tgtEl>
                                          <p:spTgt spid="7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fade">
                                      <p:cBhvr>
                                        <p:cTn id="1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7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字典的散列表示：碰撞处理</a:t>
            </a:r>
          </a:p>
        </p:txBody>
      </p:sp>
      <p:sp>
        <p:nvSpPr>
          <p:cNvPr id="3" name="内容占位符 2"/>
          <p:cNvSpPr>
            <a:spLocks noGrp="1"/>
          </p:cNvSpPr>
          <p:nvPr>
            <p:ph idx="1"/>
          </p:nvPr>
        </p:nvSpPr>
        <p:spPr>
          <a:xfrm>
            <a:off x="452353" y="1341439"/>
            <a:ext cx="8514665" cy="1947452"/>
          </a:xfrm>
        </p:spPr>
        <p:txBody>
          <a:bodyPr/>
          <a:lstStyle/>
          <a:p>
            <a:r>
              <a:rPr lang="zh-CN" altLang="en-US" dirty="0"/>
              <a:t>双散列函数探查</a:t>
            </a:r>
            <a:endParaRPr lang="en-US" altLang="zh-CN" dirty="0"/>
          </a:p>
          <a:p>
            <a:pPr lvl="1"/>
            <a:r>
              <a:rPr lang="zh-CN" altLang="en-US" dirty="0"/>
              <a:t>给定关键码集合 </a:t>
            </a:r>
            <a:r>
              <a:rPr lang="en-US" altLang="zh-CN" dirty="0"/>
              <a:t>K= {18,10,73,7} , </a:t>
            </a:r>
          </a:p>
          <a:p>
            <a:pPr lvl="1"/>
            <a:r>
              <a:rPr lang="zh-CN" altLang="en-US" dirty="0"/>
              <a:t>给定两个散列函数 </a:t>
            </a:r>
            <a:r>
              <a:rPr lang="en-US" altLang="zh-CN" dirty="0"/>
              <a:t>h</a:t>
            </a:r>
            <a:r>
              <a:rPr lang="en-US" altLang="zh-CN" baseline="-25000" dirty="0"/>
              <a:t>1</a:t>
            </a:r>
            <a:r>
              <a:rPr lang="en-US" altLang="zh-CN" dirty="0"/>
              <a:t>(key)=key%5, h</a:t>
            </a:r>
            <a:r>
              <a:rPr lang="en-US" altLang="zh-CN" baseline="-25000" dirty="0"/>
              <a:t>2 </a:t>
            </a:r>
            <a:r>
              <a:rPr lang="en-US" altLang="zh-CN" dirty="0"/>
              <a:t>(key)=key%3+1</a:t>
            </a:r>
          </a:p>
          <a:p>
            <a:pPr lvl="1"/>
            <a:r>
              <a:rPr lang="zh-CN" altLang="en-US" dirty="0"/>
              <a:t>散列表长为</a:t>
            </a:r>
            <a:r>
              <a:rPr lang="en-US" altLang="zh-CN" dirty="0"/>
              <a:t>5</a:t>
            </a:r>
            <a:endParaRPr lang="zh-CN" altLang="en-US" dirty="0"/>
          </a:p>
        </p:txBody>
      </p:sp>
      <p:sp>
        <p:nvSpPr>
          <p:cNvPr id="5" name="矩形 4"/>
          <p:cNvSpPr/>
          <p:nvPr/>
        </p:nvSpPr>
        <p:spPr bwMode="auto">
          <a:xfrm>
            <a:off x="4194753" y="3051858"/>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4769940" y="3049348"/>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5345127" y="3051858"/>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5920314" y="3051858"/>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4194753" y="346481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4769940" y="346230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矩形 11"/>
          <p:cNvSpPr/>
          <p:nvPr/>
        </p:nvSpPr>
        <p:spPr bwMode="auto">
          <a:xfrm>
            <a:off x="5345127" y="346481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p:cNvSpPr/>
          <p:nvPr/>
        </p:nvSpPr>
        <p:spPr bwMode="auto">
          <a:xfrm>
            <a:off x="5920314" y="346481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文本框 14"/>
          <p:cNvSpPr txBox="1"/>
          <p:nvPr/>
        </p:nvSpPr>
        <p:spPr>
          <a:xfrm>
            <a:off x="3526252" y="3051858"/>
            <a:ext cx="57259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key</a:t>
            </a:r>
            <a:endParaRPr lang="zh-CN" altLang="en-US" dirty="0">
              <a:latin typeface="华文中宋" panose="02010600040101010101" pitchFamily="2" charset="-122"/>
              <a:ea typeface="华文中宋" panose="02010600040101010101" pitchFamily="2" charset="-122"/>
            </a:endParaRPr>
          </a:p>
        </p:txBody>
      </p:sp>
      <p:sp>
        <p:nvSpPr>
          <p:cNvPr id="16" name="文本框 15"/>
          <p:cNvSpPr txBox="1"/>
          <p:nvPr/>
        </p:nvSpPr>
        <p:spPr>
          <a:xfrm>
            <a:off x="2156738" y="3500535"/>
            <a:ext cx="202972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h</a:t>
            </a:r>
            <a:r>
              <a:rPr lang="en-US" altLang="zh-CN" baseline="-25000" dirty="0">
                <a:latin typeface="华文中宋" panose="02010600040101010101" pitchFamily="2" charset="-122"/>
                <a:ea typeface="华文中宋" panose="02010600040101010101" pitchFamily="2" charset="-122"/>
              </a:rPr>
              <a:t>1</a:t>
            </a:r>
            <a:r>
              <a:rPr lang="en-US" altLang="zh-CN" dirty="0">
                <a:latin typeface="华文中宋" panose="02010600040101010101" pitchFamily="2" charset="-122"/>
                <a:ea typeface="华文中宋" panose="02010600040101010101" pitchFamily="2" charset="-122"/>
              </a:rPr>
              <a:t>(key)=key % 5</a:t>
            </a:r>
            <a:endParaRPr lang="zh-CN" altLang="en-US" dirty="0">
              <a:latin typeface="华文中宋" panose="02010600040101010101" pitchFamily="2" charset="-122"/>
              <a:ea typeface="华文中宋" panose="02010600040101010101" pitchFamily="2" charset="-122"/>
            </a:endParaRPr>
          </a:p>
        </p:txBody>
      </p:sp>
      <p:sp>
        <p:nvSpPr>
          <p:cNvPr id="22" name="矩形 21"/>
          <p:cNvSpPr/>
          <p:nvPr/>
        </p:nvSpPr>
        <p:spPr bwMode="auto">
          <a:xfrm>
            <a:off x="4202125" y="3881950"/>
            <a:ext cx="575187" cy="41295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3" name="矩形 22"/>
          <p:cNvSpPr/>
          <p:nvPr/>
        </p:nvSpPr>
        <p:spPr bwMode="auto">
          <a:xfrm>
            <a:off x="4777312" y="3879440"/>
            <a:ext cx="575187" cy="41295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5352499" y="3881950"/>
            <a:ext cx="575187" cy="41295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5" name="矩形 24"/>
          <p:cNvSpPr/>
          <p:nvPr/>
        </p:nvSpPr>
        <p:spPr bwMode="auto">
          <a:xfrm>
            <a:off x="5927686" y="3881950"/>
            <a:ext cx="575187" cy="41295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文本框 26"/>
          <p:cNvSpPr txBox="1"/>
          <p:nvPr/>
        </p:nvSpPr>
        <p:spPr>
          <a:xfrm>
            <a:off x="1942110" y="3901251"/>
            <a:ext cx="2263761"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h</a:t>
            </a:r>
            <a:r>
              <a:rPr lang="en-US" altLang="zh-CN" baseline="-25000" dirty="0">
                <a:latin typeface="华文中宋" panose="02010600040101010101" pitchFamily="2" charset="-122"/>
                <a:ea typeface="华文中宋" panose="02010600040101010101" pitchFamily="2" charset="-122"/>
              </a:rPr>
              <a:t>2</a:t>
            </a:r>
            <a:r>
              <a:rPr lang="en-US" altLang="zh-CN" dirty="0">
                <a:latin typeface="华文中宋" panose="02010600040101010101" pitchFamily="2" charset="-122"/>
                <a:ea typeface="华文中宋" panose="02010600040101010101" pitchFamily="2" charset="-122"/>
              </a:rPr>
              <a:t>(key)=key % 3+1</a:t>
            </a:r>
            <a:endParaRPr lang="zh-CN" altLang="en-US" dirty="0">
              <a:latin typeface="华文中宋" panose="02010600040101010101" pitchFamily="2" charset="-122"/>
              <a:ea typeface="华文中宋" panose="02010600040101010101" pitchFamily="2" charset="-122"/>
            </a:endParaRPr>
          </a:p>
        </p:txBody>
      </p:sp>
      <p:sp>
        <p:nvSpPr>
          <p:cNvPr id="28" name="文本框 27"/>
          <p:cNvSpPr txBox="1"/>
          <p:nvPr/>
        </p:nvSpPr>
        <p:spPr>
          <a:xfrm>
            <a:off x="2707022" y="4637835"/>
            <a:ext cx="4273927" cy="369332"/>
          </a:xfrm>
          <a:prstGeom prst="rect">
            <a:avLst/>
          </a:prstGeom>
          <a:solidFill>
            <a:schemeClr val="tx2">
              <a:lumMod val="40000"/>
              <a:lumOff val="60000"/>
            </a:schemeClr>
          </a:solidFill>
        </p:spPr>
        <p:txBody>
          <a:bodyPr wrap="none" rtlCol="0">
            <a:spAutoFit/>
          </a:bodyPr>
          <a:lstStyle/>
          <a:p>
            <a:r>
              <a:rPr lang="zh-CN" altLang="en-US" dirty="0">
                <a:latin typeface="华文中宋" panose="02010600040101010101" pitchFamily="2" charset="-122"/>
                <a:ea typeface="华文中宋" panose="02010600040101010101" pitchFamily="2" charset="-122"/>
              </a:rPr>
              <a:t>存储地址：</a:t>
            </a:r>
            <a:r>
              <a:rPr lang="en-US" altLang="zh-CN" dirty="0">
                <a:latin typeface="华文中宋" panose="02010600040101010101" pitchFamily="2" charset="-122"/>
                <a:ea typeface="华文中宋" panose="02010600040101010101" pitchFamily="2" charset="-122"/>
              </a:rPr>
              <a:t> (h</a:t>
            </a:r>
            <a:r>
              <a:rPr lang="en-US" altLang="zh-CN" baseline="-25000" dirty="0">
                <a:latin typeface="华文中宋" panose="02010600040101010101" pitchFamily="2" charset="-122"/>
                <a:ea typeface="华文中宋" panose="02010600040101010101" pitchFamily="2" charset="-122"/>
              </a:rPr>
              <a:t>1</a:t>
            </a:r>
            <a:r>
              <a:rPr lang="en-US" altLang="zh-CN" dirty="0">
                <a:latin typeface="华文中宋" panose="02010600040101010101" pitchFamily="2" charset="-122"/>
                <a:ea typeface="华文中宋" panose="02010600040101010101" pitchFamily="2" charset="-122"/>
              </a:rPr>
              <a:t>(key) + </a:t>
            </a:r>
            <a:r>
              <a:rPr lang="en-US" altLang="zh-CN" dirty="0" err="1">
                <a:latin typeface="华文中宋" panose="02010600040101010101" pitchFamily="2" charset="-122"/>
                <a:ea typeface="华文中宋" panose="02010600040101010101" pitchFamily="2" charset="-122"/>
              </a:rPr>
              <a:t>i</a:t>
            </a:r>
            <a:r>
              <a:rPr lang="en-US" altLang="zh-CN" dirty="0">
                <a:latin typeface="华文中宋" panose="02010600040101010101" pitchFamily="2" charset="-122"/>
                <a:ea typeface="华文中宋" panose="02010600040101010101" pitchFamily="2" charset="-122"/>
              </a:rPr>
              <a:t> * h</a:t>
            </a:r>
            <a:r>
              <a:rPr lang="en-US" altLang="zh-CN" baseline="-25000" dirty="0">
                <a:latin typeface="华文中宋" panose="02010600040101010101" pitchFamily="2" charset="-122"/>
                <a:ea typeface="华文中宋" panose="02010600040101010101" pitchFamily="2" charset="-122"/>
              </a:rPr>
              <a:t>2</a:t>
            </a:r>
            <a:r>
              <a:rPr lang="en-US" altLang="zh-CN" dirty="0">
                <a:latin typeface="华文中宋" panose="02010600040101010101" pitchFamily="2" charset="-122"/>
                <a:ea typeface="华文中宋" panose="02010600040101010101" pitchFamily="2" charset="-122"/>
              </a:rPr>
              <a:t>(key)) % m</a:t>
            </a:r>
            <a:endParaRPr lang="zh-CN" altLang="en-US" dirty="0">
              <a:latin typeface="华文中宋" panose="02010600040101010101" pitchFamily="2" charset="-122"/>
              <a:ea typeface="华文中宋" panose="02010600040101010101" pitchFamily="2" charset="-122"/>
            </a:endParaRPr>
          </a:p>
        </p:txBody>
      </p:sp>
      <p:sp>
        <p:nvSpPr>
          <p:cNvPr id="29" name="矩形 28"/>
          <p:cNvSpPr/>
          <p:nvPr/>
        </p:nvSpPr>
        <p:spPr bwMode="auto">
          <a:xfrm>
            <a:off x="3523658" y="517272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4098845" y="517021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31" name="矩形 30"/>
          <p:cNvSpPr/>
          <p:nvPr/>
        </p:nvSpPr>
        <p:spPr bwMode="auto">
          <a:xfrm>
            <a:off x="4674032" y="517272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5249219" y="517272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3" name="矩形 32"/>
          <p:cNvSpPr/>
          <p:nvPr/>
        </p:nvSpPr>
        <p:spPr bwMode="auto">
          <a:xfrm>
            <a:off x="5824406" y="5170212"/>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7</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40" name="文本框 39"/>
          <p:cNvSpPr txBox="1"/>
          <p:nvPr/>
        </p:nvSpPr>
        <p:spPr>
          <a:xfrm>
            <a:off x="3514021" y="5657542"/>
            <a:ext cx="2877711" cy="369332"/>
          </a:xfrm>
          <a:prstGeom prst="rect">
            <a:avLst/>
          </a:prstGeom>
          <a:noFill/>
        </p:spPr>
        <p:txBody>
          <a:bodyPr wrap="none" rtlCol="0">
            <a:spAutoFit/>
          </a:bodyPr>
          <a:lstStyle/>
          <a:p>
            <a:r>
              <a:rPr lang="en-US" altLang="zh-CN" dirty="0"/>
              <a:t>  0        1       2       3       4</a:t>
            </a:r>
            <a:endParaRPr lang="zh-CN" altLang="en-US" dirty="0"/>
          </a:p>
        </p:txBody>
      </p:sp>
      <p:sp>
        <p:nvSpPr>
          <p:cNvPr id="43" name="矩形 42"/>
          <p:cNvSpPr/>
          <p:nvPr/>
        </p:nvSpPr>
        <p:spPr bwMode="auto">
          <a:xfrm>
            <a:off x="5249219" y="5947014"/>
            <a:ext cx="575187" cy="412955"/>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4" name="矩形 43"/>
          <p:cNvSpPr/>
          <p:nvPr/>
        </p:nvSpPr>
        <p:spPr bwMode="auto">
          <a:xfrm>
            <a:off x="3526252" y="5943155"/>
            <a:ext cx="575187" cy="412955"/>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5" name="矩形 44"/>
          <p:cNvSpPr/>
          <p:nvPr/>
        </p:nvSpPr>
        <p:spPr bwMode="auto">
          <a:xfrm>
            <a:off x="4665282" y="5943156"/>
            <a:ext cx="575187" cy="412955"/>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683462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字典的检索</a:t>
            </a:r>
          </a:p>
        </p:txBody>
      </p:sp>
      <p:sp>
        <p:nvSpPr>
          <p:cNvPr id="3" name="内容占位符 2"/>
          <p:cNvSpPr>
            <a:spLocks noGrp="1"/>
          </p:cNvSpPr>
          <p:nvPr>
            <p:ph idx="1"/>
          </p:nvPr>
        </p:nvSpPr>
        <p:spPr>
          <a:xfrm>
            <a:off x="452354" y="1341438"/>
            <a:ext cx="8691646" cy="4784725"/>
          </a:xfrm>
        </p:spPr>
        <p:txBody>
          <a:bodyPr/>
          <a:lstStyle/>
          <a:p>
            <a:r>
              <a:rPr lang="zh-CN" altLang="en-US" dirty="0"/>
              <a:t>开地址法散列表上的检索</a:t>
            </a:r>
            <a:endParaRPr lang="en-US" altLang="zh-CN" dirty="0"/>
          </a:p>
          <a:p>
            <a:pPr lvl="1"/>
            <a:r>
              <a:rPr lang="zh-CN" altLang="en-US" dirty="0"/>
              <a:t>根据</a:t>
            </a:r>
            <a:r>
              <a:rPr lang="en-US" altLang="zh-CN" dirty="0"/>
              <a:t>key</a:t>
            </a:r>
            <a:r>
              <a:rPr lang="zh-CN" altLang="en-US" dirty="0"/>
              <a:t>值和散列函数求出散列地址</a:t>
            </a:r>
            <a:endParaRPr lang="en-US" altLang="zh-CN" dirty="0"/>
          </a:p>
          <a:p>
            <a:pPr lvl="2"/>
            <a:r>
              <a:rPr lang="zh-CN" altLang="en-US" dirty="0"/>
              <a:t>若该位置无记录，则检索失败</a:t>
            </a:r>
            <a:endParaRPr lang="en-US" altLang="zh-CN" dirty="0"/>
          </a:p>
          <a:p>
            <a:pPr lvl="2"/>
            <a:r>
              <a:rPr lang="zh-CN" altLang="en-US" dirty="0"/>
              <a:t>若元素关键码与</a:t>
            </a:r>
            <a:r>
              <a:rPr lang="en-US" altLang="zh-CN" dirty="0"/>
              <a:t>key </a:t>
            </a:r>
            <a:r>
              <a:rPr lang="zh-CN" altLang="en-US" dirty="0"/>
              <a:t>相等，则检索成功</a:t>
            </a:r>
            <a:endParaRPr lang="en-US" altLang="zh-CN" dirty="0"/>
          </a:p>
          <a:p>
            <a:pPr lvl="1"/>
            <a:r>
              <a:rPr lang="zh-CN" altLang="en-US" dirty="0"/>
              <a:t>根据冲突处理方法计算“下一地址”</a:t>
            </a:r>
            <a:r>
              <a:rPr lang="en-US" altLang="zh-CN" dirty="0"/>
              <a:t>, </a:t>
            </a:r>
            <a:r>
              <a:rPr lang="zh-CN" altLang="en-US" dirty="0"/>
              <a:t>回到第</a:t>
            </a:r>
            <a:r>
              <a:rPr lang="en-US" altLang="zh-CN" dirty="0"/>
              <a:t>1</a:t>
            </a:r>
            <a:r>
              <a:rPr lang="zh-CN" altLang="en-US" dirty="0"/>
              <a:t>步继续处理</a:t>
            </a:r>
            <a:endParaRPr lang="en-US" altLang="zh-CN" dirty="0"/>
          </a:p>
        </p:txBody>
      </p:sp>
    </p:spTree>
    <p:extLst>
      <p:ext uri="{BB962C8B-B14F-4D97-AF65-F5344CB8AC3E}">
        <p14:creationId xmlns:p14="http://schemas.microsoft.com/office/powerpoint/2010/main" val="42817216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开地址法散列表的存储实现</a:t>
            </a:r>
          </a:p>
        </p:txBody>
      </p:sp>
      <p:sp>
        <p:nvSpPr>
          <p:cNvPr id="5" name="矩形 4"/>
          <p:cNvSpPr/>
          <p:nvPr/>
        </p:nvSpPr>
        <p:spPr>
          <a:xfrm>
            <a:off x="1120878" y="1497702"/>
            <a:ext cx="6710516" cy="4401205"/>
          </a:xfrm>
          <a:prstGeom prst="rect">
            <a:avLst/>
          </a:prstGeom>
          <a:solidFill>
            <a:schemeClr val="bg1">
              <a:lumMod val="90000"/>
            </a:schemeClr>
          </a:solidFill>
        </p:spPr>
        <p:txBody>
          <a:bodyPr wrap="square">
            <a:spAutoFit/>
          </a:bodyPr>
          <a:lstStyle/>
          <a:p>
            <a:r>
              <a:rPr lang="en-US" altLang="zh-CN" sz="2000" dirty="0" err="1">
                <a:latin typeface="华文中宋" panose="02010600040101010101" pitchFamily="2" charset="-122"/>
                <a:ea typeface="华文中宋" panose="02010600040101010101" pitchFamily="2" charset="-122"/>
              </a:rPr>
              <a:t>typedef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KeyType</a:t>
            </a:r>
            <a:r>
              <a:rPr lang="en-US" altLang="zh-CN" sz="2000" dirty="0">
                <a:latin typeface="华文中宋" panose="02010600040101010101" pitchFamily="2" charset="-122"/>
                <a:ea typeface="华文中宋" panose="02010600040101010101" pitchFamily="2" charset="-122"/>
              </a:rPr>
              <a:t>;</a:t>
            </a:r>
          </a:p>
          <a:p>
            <a:r>
              <a:rPr lang="en-US" altLang="zh-CN" sz="2000" dirty="0" err="1">
                <a:latin typeface="华文中宋" panose="02010600040101010101" pitchFamily="2" charset="-122"/>
                <a:ea typeface="华文中宋" panose="02010600040101010101" pitchFamily="2" charset="-122"/>
              </a:rPr>
              <a:t>typedef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a:t>
            </a:r>
          </a:p>
          <a:p>
            <a:endParaRPr lang="en-US" altLang="zh-CN" sz="2000" dirty="0">
              <a:latin typeface="华文中宋" panose="02010600040101010101" pitchFamily="2" charset="-122"/>
              <a:ea typeface="华文中宋" panose="02010600040101010101" pitchFamily="2" charset="-122"/>
            </a:endParaRPr>
          </a:p>
          <a:p>
            <a:r>
              <a:rPr lang="en-US" altLang="zh-CN" sz="2000" dirty="0" err="1">
                <a:latin typeface="华文中宋" panose="02010600040101010101" pitchFamily="2" charset="-122"/>
                <a:ea typeface="华文中宋" panose="02010600040101010101" pitchFamily="2" charset="-122"/>
              </a:rPr>
              <a:t>typedef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KeyType</a:t>
            </a:r>
            <a:r>
              <a:rPr lang="en-US" altLang="zh-CN" sz="2000" dirty="0">
                <a:latin typeface="华文中宋" panose="02010600040101010101" pitchFamily="2" charset="-122"/>
                <a:ea typeface="华文中宋" panose="02010600040101010101" pitchFamily="2" charset="-122"/>
              </a:rPr>
              <a:t> key;        // </a:t>
            </a:r>
            <a:r>
              <a:rPr lang="zh-CN" altLang="en-US" sz="2000" dirty="0">
                <a:latin typeface="华文中宋" panose="02010600040101010101" pitchFamily="2" charset="-122"/>
                <a:ea typeface="华文中宋" panose="02010600040101010101" pitchFamily="2" charset="-122"/>
              </a:rPr>
              <a:t>字典元素的关键码字段</a:t>
            </a:r>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 value;    // </a:t>
            </a:r>
            <a:r>
              <a:rPr lang="zh-CN" altLang="en-US" sz="2000" dirty="0">
                <a:latin typeface="华文中宋" panose="02010600040101010101" pitchFamily="2" charset="-122"/>
                <a:ea typeface="华文中宋" panose="02010600040101010101" pitchFamily="2" charset="-122"/>
              </a:rPr>
              <a:t>字典元素的属性字段</a:t>
            </a:r>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DicElement</a:t>
            </a:r>
            <a:r>
              <a:rPr lang="en-US" altLang="zh-CN" sz="2000" dirty="0">
                <a:latin typeface="华文中宋" panose="02010600040101010101" pitchFamily="2" charset="-122"/>
                <a:ea typeface="华文中宋" panose="02010600040101010101" pitchFamily="2" charset="-122"/>
              </a:rPr>
              <a:t>;</a:t>
            </a:r>
          </a:p>
          <a:p>
            <a:endParaRPr lang="en-US" altLang="zh-CN" sz="2000" dirty="0">
              <a:latin typeface="华文中宋" panose="02010600040101010101" pitchFamily="2" charset="-122"/>
              <a:ea typeface="华文中宋" panose="02010600040101010101" pitchFamily="2" charset="-122"/>
            </a:endParaRPr>
          </a:p>
          <a:p>
            <a:r>
              <a:rPr lang="en-US" altLang="zh-CN" sz="2000" dirty="0" err="1">
                <a:latin typeface="华文中宋" panose="02010600040101010101" pitchFamily="2" charset="-122"/>
                <a:ea typeface="华文中宋" panose="02010600040101010101" pitchFamily="2" charset="-122"/>
              </a:rPr>
              <a:t>typedef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m;                  //m</a:t>
            </a:r>
            <a:r>
              <a:rPr lang="zh-CN" altLang="en-US" sz="2000" dirty="0">
                <a:latin typeface="华文中宋" panose="02010600040101010101" pitchFamily="2" charset="-122"/>
                <a:ea typeface="华文中宋" panose="02010600040101010101" pitchFamily="2" charset="-122"/>
              </a:rPr>
              <a:t>为基本区域长度</a:t>
            </a:r>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DicElement</a:t>
            </a:r>
            <a:r>
              <a:rPr lang="en-US" altLang="zh-CN" sz="2000" dirty="0">
                <a:latin typeface="华文中宋" panose="02010600040101010101" pitchFamily="2" charset="-122"/>
                <a:ea typeface="华文中宋" panose="02010600040101010101" pitchFamily="2" charset="-122"/>
              </a:rPr>
              <a:t> *elements;</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HashDictionary</a:t>
            </a:r>
            <a:r>
              <a:rPr lang="en-US" altLang="zh-CN" sz="2000" dirty="0">
                <a:latin typeface="华文中宋" panose="02010600040101010101" pitchFamily="2" charset="-122"/>
                <a:ea typeface="华文中宋" panose="02010600040101010101" pitchFamily="2" charset="-122"/>
              </a:rPr>
              <a:t>;</a:t>
            </a:r>
          </a:p>
          <a:p>
            <a:endParaRPr lang="en-US" altLang="zh-CN" sz="2000" dirty="0">
              <a:latin typeface="华文中宋" panose="02010600040101010101" pitchFamily="2" charset="-122"/>
              <a:ea typeface="华文中宋" panose="02010600040101010101" pitchFamily="2" charset="-122"/>
            </a:endParaRPr>
          </a:p>
          <a:p>
            <a:r>
              <a:rPr lang="en-US" altLang="zh-CN" sz="2000" dirty="0" err="1">
                <a:latin typeface="华文中宋" panose="02010600040101010101" pitchFamily="2" charset="-122"/>
                <a:ea typeface="华文中宋" panose="02010600040101010101" pitchFamily="2" charset="-122"/>
              </a:rPr>
              <a:t>typedef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HashDictionary</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PHashDictionary</a:t>
            </a: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6369675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字典检索</a:t>
            </a:r>
          </a:p>
        </p:txBody>
      </p:sp>
      <p:sp>
        <p:nvSpPr>
          <p:cNvPr id="4" name="矩形 3"/>
          <p:cNvSpPr/>
          <p:nvPr/>
        </p:nvSpPr>
        <p:spPr>
          <a:xfrm>
            <a:off x="132735" y="1350896"/>
            <a:ext cx="8878529" cy="5016758"/>
          </a:xfrm>
          <a:prstGeom prst="rect">
            <a:avLst/>
          </a:prstGeom>
          <a:solidFill>
            <a:schemeClr val="bg1">
              <a:lumMod val="90000"/>
            </a:schemeClr>
          </a:solidFill>
        </p:spPr>
        <p:txBody>
          <a:bodyPr wrap="square">
            <a:spAutoFit/>
          </a:bodyPr>
          <a:lstStyle/>
          <a:p>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linearSearch</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HashDictionary</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phash</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KeyType</a:t>
            </a:r>
            <a:r>
              <a:rPr lang="en-US" altLang="zh-CN" sz="2000" dirty="0">
                <a:latin typeface="华文中宋" panose="02010600040101010101" pitchFamily="2" charset="-122"/>
                <a:ea typeface="华文中宋" panose="02010600040101010101" pitchFamily="2" charset="-122"/>
              </a:rPr>
              <a:t> key,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*position) </a:t>
            </a:r>
          </a:p>
          <a:p>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d = h(key); //</a:t>
            </a:r>
            <a:r>
              <a:rPr lang="zh-CN" altLang="en-US" sz="2000" dirty="0">
                <a:latin typeface="华文中宋" panose="02010600040101010101" pitchFamily="2" charset="-122"/>
                <a:ea typeface="华文中宋" panose="02010600040101010101" pitchFamily="2" charset="-122"/>
              </a:rPr>
              <a:t>设</a:t>
            </a:r>
            <a:r>
              <a:rPr lang="en-US" altLang="zh-CN" sz="2000" dirty="0">
                <a:latin typeface="华文中宋" panose="02010600040101010101" pitchFamily="2" charset="-122"/>
                <a:ea typeface="华文中宋" panose="02010600040101010101" pitchFamily="2" charset="-122"/>
              </a:rPr>
              <a:t>h </a:t>
            </a:r>
            <a:r>
              <a:rPr lang="zh-CN" altLang="en-US" sz="2000" dirty="0">
                <a:latin typeface="华文中宋" panose="02010600040101010101" pitchFamily="2" charset="-122"/>
                <a:ea typeface="华文中宋" panose="02010600040101010101" pitchFamily="2" charset="-122"/>
              </a:rPr>
              <a:t>为散列函数</a:t>
            </a:r>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for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inc</a:t>
            </a:r>
            <a:r>
              <a:rPr lang="en-US" altLang="zh-CN" sz="2000" dirty="0">
                <a:latin typeface="华文中宋" panose="02010600040101010101" pitchFamily="2" charset="-122"/>
                <a:ea typeface="华文中宋" panose="02010600040101010101" pitchFamily="2" charset="-122"/>
              </a:rPr>
              <a:t> = 0; </a:t>
            </a:r>
            <a:r>
              <a:rPr lang="en-US" altLang="zh-CN" sz="2000" dirty="0" err="1">
                <a:latin typeface="华文中宋" panose="02010600040101010101" pitchFamily="2" charset="-122"/>
                <a:ea typeface="华文中宋" panose="02010600040101010101" pitchFamily="2" charset="-122"/>
              </a:rPr>
              <a:t>inc</a:t>
            </a:r>
            <a:r>
              <a:rPr lang="en-US" altLang="zh-CN" sz="2000" dirty="0">
                <a:latin typeface="华文中宋" panose="02010600040101010101" pitchFamily="2" charset="-122"/>
                <a:ea typeface="华文中宋" panose="02010600040101010101" pitchFamily="2" charset="-122"/>
              </a:rPr>
              <a:t> &lt; </a:t>
            </a:r>
            <a:r>
              <a:rPr lang="en-US" altLang="zh-CN" sz="2000" dirty="0" err="1">
                <a:latin typeface="华文中宋" panose="02010600040101010101" pitchFamily="2" charset="-122"/>
                <a:ea typeface="华文中宋" panose="02010600040101010101" pitchFamily="2" charset="-122"/>
              </a:rPr>
              <a:t>phash</a:t>
            </a:r>
            <a:r>
              <a:rPr lang="en-US" altLang="zh-CN" sz="2000" dirty="0">
                <a:latin typeface="华文中宋" panose="02010600040101010101" pitchFamily="2" charset="-122"/>
                <a:ea typeface="华文中宋" panose="02010600040101010101" pitchFamily="2" charset="-122"/>
              </a:rPr>
              <a:t>-&gt;m; </a:t>
            </a:r>
            <a:r>
              <a:rPr lang="en-US" altLang="zh-CN" sz="2000" dirty="0" err="1">
                <a:latin typeface="华文中宋" panose="02010600040101010101" pitchFamily="2" charset="-122"/>
                <a:ea typeface="华文中宋" panose="02010600040101010101" pitchFamily="2" charset="-122"/>
              </a:rPr>
              <a:t>inc</a:t>
            </a:r>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phash</a:t>
            </a:r>
            <a:r>
              <a:rPr lang="en-US" altLang="zh-CN" sz="2000" dirty="0">
                <a:latin typeface="华文中宋" panose="02010600040101010101" pitchFamily="2" charset="-122"/>
                <a:ea typeface="华文中宋" panose="02010600040101010101" pitchFamily="2" charset="-122"/>
              </a:rPr>
              <a:t>-&gt;elements[d].key == key)</a:t>
            </a:r>
          </a:p>
          <a:p>
            <a:r>
              <a:rPr lang="en-US" altLang="zh-CN" sz="2000" dirty="0">
                <a:latin typeface="华文中宋" panose="02010600040101010101" pitchFamily="2" charset="-122"/>
                <a:ea typeface="华文中宋" panose="02010600040101010101" pitchFamily="2" charset="-122"/>
              </a:rPr>
              <a:t>             {  *position = d; return 1;  }</a:t>
            </a:r>
          </a:p>
          <a:p>
            <a:r>
              <a:rPr lang="en-US" altLang="zh-CN" sz="2000" dirty="0">
                <a:latin typeface="华文中宋" panose="02010600040101010101" pitchFamily="2" charset="-122"/>
                <a:ea typeface="华文中宋" panose="02010600040101010101" pitchFamily="2" charset="-122"/>
              </a:rPr>
              <a:t>      else if ( </a:t>
            </a:r>
            <a:r>
              <a:rPr lang="en-US" altLang="zh-CN" sz="2000" dirty="0" err="1">
                <a:latin typeface="华文中宋" panose="02010600040101010101" pitchFamily="2" charset="-122"/>
                <a:ea typeface="华文中宋" panose="02010600040101010101" pitchFamily="2" charset="-122"/>
              </a:rPr>
              <a:t>phash</a:t>
            </a:r>
            <a:r>
              <a:rPr lang="en-US" altLang="zh-CN" sz="2000" dirty="0">
                <a:latin typeface="华文中宋" panose="02010600040101010101" pitchFamily="2" charset="-122"/>
                <a:ea typeface="华文中宋" panose="02010600040101010101" pitchFamily="2" charset="-122"/>
              </a:rPr>
              <a:t>-&gt;elements[d].key == 0 )</a:t>
            </a:r>
          </a:p>
          <a:p>
            <a:r>
              <a:rPr lang="en-US" altLang="zh-CN" sz="2000" dirty="0">
                <a:latin typeface="华文中宋" panose="02010600040101010101" pitchFamily="2" charset="-122"/>
                <a:ea typeface="华文中宋" panose="02010600040101010101" pitchFamily="2" charset="-122"/>
              </a:rPr>
              <a:t>            {  *position = d; return 0;   }</a:t>
            </a:r>
          </a:p>
          <a:p>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d = (d+1) % </a:t>
            </a:r>
            <a:r>
              <a:rPr lang="en-US" altLang="zh-CN" sz="2000" dirty="0" err="1">
                <a:latin typeface="华文中宋" panose="02010600040101010101" pitchFamily="2" charset="-122"/>
                <a:ea typeface="华文中宋" panose="02010600040101010101" pitchFamily="2" charset="-122"/>
              </a:rPr>
              <a:t>phash</a:t>
            </a:r>
            <a:r>
              <a:rPr lang="en-US" altLang="zh-CN" sz="2000" dirty="0">
                <a:latin typeface="华文中宋" panose="02010600040101010101" pitchFamily="2" charset="-122"/>
                <a:ea typeface="华文中宋" panose="02010600040101010101" pitchFamily="2" charset="-122"/>
              </a:rPr>
              <a:t>-&gt;m;</a:t>
            </a:r>
          </a:p>
          <a:p>
            <a:r>
              <a:rPr lang="en-US" altLang="zh-CN" sz="2000" dirty="0">
                <a:latin typeface="华文中宋" panose="02010600040101010101" pitchFamily="2" charset="-122"/>
                <a:ea typeface="华文中宋" panose="02010600040101010101" pitchFamily="2" charset="-122"/>
              </a:rPr>
              <a:t>   }</a:t>
            </a:r>
          </a:p>
          <a:p>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*position = -1; /* </a:t>
            </a:r>
            <a:r>
              <a:rPr lang="zh-CN" altLang="en-US" sz="2000" dirty="0">
                <a:latin typeface="华文中宋" panose="02010600040101010101" pitchFamily="2" charset="-122"/>
                <a:ea typeface="华文中宋" panose="02010600040101010101" pitchFamily="2" charset="-122"/>
              </a:rPr>
              <a:t>散列表溢出*</a:t>
            </a:r>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return 0;</a:t>
            </a:r>
          </a:p>
          <a:p>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9534593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散列表插入</a:t>
            </a:r>
          </a:p>
        </p:txBody>
      </p:sp>
      <p:sp>
        <p:nvSpPr>
          <p:cNvPr id="4" name="矩形 3"/>
          <p:cNvSpPr/>
          <p:nvPr/>
        </p:nvSpPr>
        <p:spPr>
          <a:xfrm>
            <a:off x="609600" y="1708040"/>
            <a:ext cx="8123904" cy="4093428"/>
          </a:xfrm>
          <a:prstGeom prst="rect">
            <a:avLst/>
          </a:prstGeom>
          <a:solidFill>
            <a:schemeClr val="bg1">
              <a:lumMod val="90000"/>
            </a:schemeClr>
          </a:solidFill>
        </p:spPr>
        <p:txBody>
          <a:bodyPr wrap="square">
            <a:spAutoFit/>
          </a:bodyPr>
          <a:lstStyle/>
          <a:p>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先调用检索算法</a:t>
            </a:r>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若检索失败</a:t>
            </a:r>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则根据返回的位置插入元素</a:t>
            </a:r>
            <a:endParaRPr lang="en-US" altLang="zh-CN" sz="2000" dirty="0">
              <a:latin typeface="华文中宋" panose="02010600040101010101" pitchFamily="2" charset="-122"/>
              <a:ea typeface="华文中宋" panose="02010600040101010101" pitchFamily="2" charset="-122"/>
            </a:endParaRPr>
          </a:p>
          <a:p>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linearInsert</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HashDictionary</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phash</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DicElement</a:t>
            </a:r>
            <a:r>
              <a:rPr lang="en-US" altLang="zh-CN" sz="2000" dirty="0">
                <a:latin typeface="华文中宋" panose="02010600040101010101" pitchFamily="2" charset="-122"/>
                <a:ea typeface="华文中宋" panose="02010600040101010101" pitchFamily="2" charset="-122"/>
              </a:rPr>
              <a:t> element) </a:t>
            </a:r>
          </a:p>
          <a:p>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position;</a:t>
            </a:r>
          </a:p>
          <a:p>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linearSearch</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phash</a:t>
            </a:r>
            <a:r>
              <a:rPr lang="en-US" altLang="zh-CN" sz="2000" dirty="0">
                <a:latin typeface="华文中宋" panose="02010600040101010101" pitchFamily="2" charset="-122"/>
                <a:ea typeface="华文中宋" panose="02010600040101010101" pitchFamily="2" charset="-122"/>
              </a:rPr>
              <a:t>, key, &amp;position) ==1)</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("Key exists \n"); </a:t>
            </a:r>
          </a:p>
          <a:p>
            <a:r>
              <a:rPr lang="en-US" altLang="zh-CN" sz="2000" dirty="0">
                <a:latin typeface="华文中宋" panose="02010600040101010101" pitchFamily="2" charset="-122"/>
                <a:ea typeface="华文中宋" panose="02010600040101010101" pitchFamily="2" charset="-122"/>
              </a:rPr>
              <a:t>   else if (position != -1)</a:t>
            </a:r>
          </a:p>
          <a:p>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phash</a:t>
            </a:r>
            <a:r>
              <a:rPr lang="en-US" altLang="zh-CN" sz="2000" dirty="0">
                <a:latin typeface="华文中宋" panose="02010600040101010101" pitchFamily="2" charset="-122"/>
                <a:ea typeface="华文中宋" panose="02010600040101010101" pitchFamily="2" charset="-122"/>
              </a:rPr>
              <a:t>-&gt;elements[position] =element; </a:t>
            </a:r>
          </a:p>
          <a:p>
            <a:r>
              <a:rPr lang="en-US" altLang="zh-CN" sz="2000" dirty="0">
                <a:latin typeface="华文中宋" panose="02010600040101010101" pitchFamily="2" charset="-122"/>
                <a:ea typeface="华文中宋" panose="02010600040101010101" pitchFamily="2" charset="-122"/>
              </a:rPr>
              <a:t>   else return 0; </a:t>
            </a:r>
          </a:p>
          <a:p>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return 1;</a:t>
            </a:r>
          </a:p>
          <a:p>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555186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集合：抽象数据类型</a:t>
            </a:r>
          </a:p>
        </p:txBody>
      </p:sp>
      <p:sp>
        <p:nvSpPr>
          <p:cNvPr id="4" name="矩形 3"/>
          <p:cNvSpPr/>
          <p:nvPr/>
        </p:nvSpPr>
        <p:spPr>
          <a:xfrm>
            <a:off x="830825" y="1539354"/>
            <a:ext cx="7605251" cy="4401205"/>
          </a:xfrm>
          <a:prstGeom prst="rect">
            <a:avLst/>
          </a:prstGeom>
          <a:solidFill>
            <a:schemeClr val="tx1">
              <a:lumMod val="20000"/>
              <a:lumOff val="80000"/>
            </a:schemeClr>
          </a:solidFill>
        </p:spPr>
        <p:txBody>
          <a:bodyPr wrap="square">
            <a:spAutoFit/>
          </a:bodyPr>
          <a:lstStyle/>
          <a:p>
            <a:pPr>
              <a:lnSpc>
                <a:spcPts val="2400"/>
              </a:lnSpc>
            </a:pPr>
            <a:r>
              <a:rPr lang="en-US" altLang="zh-CN" sz="2200" b="1" dirty="0">
                <a:latin typeface="华文中宋" panose="02010600040101010101" pitchFamily="2" charset="-122"/>
                <a:ea typeface="华文中宋" panose="02010600040101010101" pitchFamily="2" charset="-122"/>
              </a:rPr>
              <a:t>ADT  </a:t>
            </a:r>
            <a:r>
              <a:rPr lang="en-US" altLang="zh-CN" sz="2200" b="1" dirty="0">
                <a:solidFill>
                  <a:srgbClr val="3333CC"/>
                </a:solidFill>
                <a:latin typeface="华文中宋" panose="02010600040101010101" pitchFamily="2" charset="-122"/>
                <a:ea typeface="华文中宋" panose="02010600040101010101" pitchFamily="2" charset="-122"/>
              </a:rPr>
              <a:t>Set</a:t>
            </a:r>
            <a:r>
              <a:rPr lang="en-US" altLang="zh-CN" sz="2200" dirty="0">
                <a:latin typeface="华文中宋" panose="02010600040101010101" pitchFamily="2" charset="-122"/>
                <a:ea typeface="华文中宋" panose="02010600040101010101" pitchFamily="2" charset="-122"/>
              </a:rPr>
              <a:t>  </a:t>
            </a:r>
            <a:r>
              <a:rPr lang="en-US" altLang="zh-CN" sz="2200" b="1" dirty="0">
                <a:latin typeface="华文中宋" panose="02010600040101010101" pitchFamily="2" charset="-122"/>
                <a:ea typeface="华文中宋" panose="02010600040101010101" pitchFamily="2" charset="-122"/>
              </a:rPr>
              <a:t>is</a:t>
            </a:r>
          </a:p>
          <a:p>
            <a:pPr>
              <a:lnSpc>
                <a:spcPts val="2400"/>
              </a:lnSpc>
            </a:pPr>
            <a:endParaRPr lang="en-US" altLang="zh-CN" sz="2200" dirty="0">
              <a:latin typeface="华文中宋" panose="02010600040101010101" pitchFamily="2" charset="-122"/>
              <a:ea typeface="华文中宋" panose="02010600040101010101" pitchFamily="2" charset="-122"/>
            </a:endParaRPr>
          </a:p>
          <a:p>
            <a:pPr>
              <a:lnSpc>
                <a:spcPts val="2400"/>
              </a:lnSpc>
            </a:pPr>
            <a:r>
              <a:rPr lang="en-US" altLang="zh-CN" sz="2200" b="1" dirty="0">
                <a:latin typeface="华文中宋" panose="02010600040101010101" pitchFamily="2" charset="-122"/>
                <a:ea typeface="华文中宋" panose="02010600040101010101" pitchFamily="2" charset="-122"/>
              </a:rPr>
              <a:t>Operations</a:t>
            </a:r>
          </a:p>
          <a:p>
            <a:pPr>
              <a:lnSpc>
                <a:spcPts val="2400"/>
              </a:lnSpc>
            </a:pPr>
            <a:endParaRPr lang="en-US" altLang="zh-CN" sz="2200" dirty="0">
              <a:latin typeface="华文中宋" panose="02010600040101010101" pitchFamily="2" charset="-122"/>
              <a:ea typeface="华文中宋" panose="02010600040101010101" pitchFamily="2" charset="-122"/>
            </a:endParaRPr>
          </a:p>
          <a:p>
            <a:pPr>
              <a:lnSpc>
                <a:spcPts val="2400"/>
              </a:lnSpc>
            </a:pPr>
            <a:r>
              <a:rPr lang="en-US" altLang="zh-CN" sz="2200" dirty="0">
                <a:latin typeface="华文中宋" panose="02010600040101010101" pitchFamily="2" charset="-122"/>
                <a:ea typeface="华文中宋" panose="02010600040101010101" pitchFamily="2" charset="-122"/>
              </a:rPr>
              <a:t>    Set </a:t>
            </a:r>
            <a:r>
              <a:rPr lang="en-US" altLang="zh-CN" sz="2200" dirty="0" err="1">
                <a:latin typeface="华文中宋" panose="02010600040101010101" pitchFamily="2" charset="-122"/>
                <a:ea typeface="华文中宋" panose="02010600040101010101" pitchFamily="2" charset="-122"/>
              </a:rPr>
              <a:t>createEmptySet</a:t>
            </a:r>
            <a:r>
              <a:rPr lang="en-US" altLang="zh-CN" sz="2200" dirty="0">
                <a:latin typeface="华文中宋" panose="02010600040101010101" pitchFamily="2" charset="-122"/>
                <a:ea typeface="华文中宋" panose="02010600040101010101" pitchFamily="2" charset="-122"/>
              </a:rPr>
              <a:t> ( void )</a:t>
            </a:r>
          </a:p>
          <a:p>
            <a:pPr>
              <a:lnSpc>
                <a:spcPts val="2400"/>
              </a:lnSpc>
            </a:pPr>
            <a:r>
              <a:rPr lang="en-US" altLang="zh-CN" sz="2200" dirty="0">
                <a:latin typeface="华文中宋" panose="02010600040101010101" pitchFamily="2" charset="-122"/>
                <a:ea typeface="华文中宋" panose="02010600040101010101" pitchFamily="2" charset="-122"/>
              </a:rPr>
              <a:t>    </a:t>
            </a:r>
            <a:r>
              <a:rPr lang="en-US" altLang="zh-CN" sz="2200" dirty="0" err="1">
                <a:latin typeface="华文中宋" panose="02010600040101010101" pitchFamily="2" charset="-122"/>
                <a:ea typeface="华文中宋" panose="02010600040101010101" pitchFamily="2" charset="-122"/>
              </a:rPr>
              <a:t>int</a:t>
            </a:r>
            <a:r>
              <a:rPr lang="en-US" altLang="zh-CN" sz="2200" dirty="0">
                <a:latin typeface="华文中宋" panose="02010600040101010101" pitchFamily="2" charset="-122"/>
                <a:ea typeface="华文中宋" panose="02010600040101010101" pitchFamily="2" charset="-122"/>
              </a:rPr>
              <a:t> member</a:t>
            </a:r>
            <a:r>
              <a:rPr lang="zh-CN" altLang="en-US" sz="2200" dirty="0">
                <a:latin typeface="华文中宋" panose="02010600040101010101" pitchFamily="2" charset="-122"/>
                <a:ea typeface="华文中宋" panose="02010600040101010101" pitchFamily="2" charset="-122"/>
              </a:rPr>
              <a:t>（</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Ａ，</a:t>
            </a:r>
            <a:r>
              <a:rPr lang="en-US" altLang="zh-CN" sz="2200" dirty="0" err="1">
                <a:latin typeface="华文中宋" panose="02010600040101010101" pitchFamily="2" charset="-122"/>
                <a:ea typeface="华文中宋" panose="02010600040101010101" pitchFamily="2" charset="-122"/>
              </a:rPr>
              <a:t>DataType</a:t>
            </a:r>
            <a:r>
              <a:rPr lang="en-US" altLang="zh-CN" sz="2200" dirty="0">
                <a:latin typeface="华文中宋" panose="02010600040101010101" pitchFamily="2" charset="-122"/>
                <a:ea typeface="华文中宋" panose="02010600040101010101" pitchFamily="2" charset="-122"/>
              </a:rPr>
              <a:t> </a:t>
            </a:r>
            <a:r>
              <a:rPr lang="zh-CN" altLang="en-US" sz="2200" dirty="0">
                <a:latin typeface="华文中宋" panose="02010600040101010101" pitchFamily="2" charset="-122"/>
                <a:ea typeface="华文中宋" panose="02010600040101010101" pitchFamily="2" charset="-122"/>
              </a:rPr>
              <a:t>ｘ）</a:t>
            </a:r>
          </a:p>
          <a:p>
            <a:pPr>
              <a:lnSpc>
                <a:spcPts val="2400"/>
              </a:lnSpc>
            </a:pPr>
            <a:r>
              <a:rPr lang="en-US" altLang="zh-CN" sz="2200" dirty="0">
                <a:latin typeface="华文中宋" panose="02010600040101010101" pitchFamily="2" charset="-122"/>
                <a:ea typeface="华文中宋" panose="02010600040101010101" pitchFamily="2" charset="-122"/>
              </a:rPr>
              <a:t>    </a:t>
            </a:r>
            <a:r>
              <a:rPr lang="en-US" altLang="zh-CN" sz="2200" dirty="0" err="1">
                <a:latin typeface="华文中宋" panose="02010600040101010101" pitchFamily="2" charset="-122"/>
                <a:ea typeface="华文中宋" panose="02010600040101010101" pitchFamily="2" charset="-122"/>
              </a:rPr>
              <a:t>int</a:t>
            </a:r>
            <a:r>
              <a:rPr lang="en-US" altLang="zh-CN" sz="2200" dirty="0">
                <a:latin typeface="华文中宋" panose="02010600040101010101" pitchFamily="2" charset="-122"/>
                <a:ea typeface="华文中宋" panose="02010600040101010101" pitchFamily="2" charset="-122"/>
              </a:rPr>
              <a:t> insert</a:t>
            </a:r>
            <a:r>
              <a:rPr lang="zh-CN" altLang="en-US" sz="2200" dirty="0">
                <a:latin typeface="华文中宋" panose="02010600040101010101" pitchFamily="2" charset="-122"/>
                <a:ea typeface="华文中宋" panose="02010600040101010101" pitchFamily="2" charset="-122"/>
              </a:rPr>
              <a:t>（</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Ａ，</a:t>
            </a:r>
            <a:r>
              <a:rPr lang="en-US" altLang="zh-CN" sz="2200" dirty="0" err="1">
                <a:latin typeface="华文中宋" panose="02010600040101010101" pitchFamily="2" charset="-122"/>
                <a:ea typeface="华文中宋" panose="02010600040101010101" pitchFamily="2" charset="-122"/>
              </a:rPr>
              <a:t>DataType</a:t>
            </a:r>
            <a:r>
              <a:rPr lang="en-US" altLang="zh-CN" sz="2200" dirty="0">
                <a:latin typeface="华文中宋" panose="02010600040101010101" pitchFamily="2" charset="-122"/>
                <a:ea typeface="华文中宋" panose="02010600040101010101" pitchFamily="2" charset="-122"/>
              </a:rPr>
              <a:t> </a:t>
            </a:r>
            <a:r>
              <a:rPr lang="zh-CN" altLang="en-US" sz="2200" dirty="0">
                <a:latin typeface="华文中宋" panose="02010600040101010101" pitchFamily="2" charset="-122"/>
                <a:ea typeface="华文中宋" panose="02010600040101010101" pitchFamily="2" charset="-122"/>
              </a:rPr>
              <a:t>ｘ）</a:t>
            </a:r>
          </a:p>
          <a:p>
            <a:pPr>
              <a:lnSpc>
                <a:spcPts val="2400"/>
              </a:lnSpc>
            </a:pPr>
            <a:r>
              <a:rPr lang="en-US" altLang="zh-CN" sz="2200" dirty="0">
                <a:latin typeface="华文中宋" panose="02010600040101010101" pitchFamily="2" charset="-122"/>
                <a:ea typeface="华文中宋" panose="02010600040101010101" pitchFamily="2" charset="-122"/>
              </a:rPr>
              <a:t>    </a:t>
            </a:r>
            <a:r>
              <a:rPr lang="en-US" altLang="zh-CN" sz="2200" dirty="0" err="1">
                <a:latin typeface="华文中宋" panose="02010600040101010101" pitchFamily="2" charset="-122"/>
                <a:ea typeface="华文中宋" panose="02010600040101010101" pitchFamily="2" charset="-122"/>
              </a:rPr>
              <a:t>int</a:t>
            </a:r>
            <a:r>
              <a:rPr lang="en-US" altLang="zh-CN" sz="2200" dirty="0">
                <a:latin typeface="华文中宋" panose="02010600040101010101" pitchFamily="2" charset="-122"/>
                <a:ea typeface="华文中宋" panose="02010600040101010101" pitchFamily="2" charset="-122"/>
              </a:rPr>
              <a:t> delete</a:t>
            </a:r>
            <a:r>
              <a:rPr lang="zh-CN" altLang="en-US" sz="2200" dirty="0">
                <a:latin typeface="华文中宋" panose="02010600040101010101" pitchFamily="2" charset="-122"/>
                <a:ea typeface="华文中宋" panose="02010600040101010101" pitchFamily="2" charset="-122"/>
              </a:rPr>
              <a:t>（</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Ａ，</a:t>
            </a:r>
            <a:r>
              <a:rPr lang="en-US" altLang="zh-CN" sz="2200" dirty="0" err="1">
                <a:latin typeface="华文中宋" panose="02010600040101010101" pitchFamily="2" charset="-122"/>
                <a:ea typeface="华文中宋" panose="02010600040101010101" pitchFamily="2" charset="-122"/>
              </a:rPr>
              <a:t>DataType</a:t>
            </a:r>
            <a:r>
              <a:rPr lang="en-US" altLang="zh-CN" sz="2200" dirty="0">
                <a:latin typeface="华文中宋" panose="02010600040101010101" pitchFamily="2" charset="-122"/>
                <a:ea typeface="华文中宋" panose="02010600040101010101" pitchFamily="2" charset="-122"/>
              </a:rPr>
              <a:t> </a:t>
            </a:r>
            <a:r>
              <a:rPr lang="zh-CN" altLang="en-US" sz="2200" dirty="0">
                <a:latin typeface="华文中宋" panose="02010600040101010101" pitchFamily="2" charset="-122"/>
                <a:ea typeface="华文中宋" panose="02010600040101010101" pitchFamily="2" charset="-122"/>
              </a:rPr>
              <a:t>ｘ）</a:t>
            </a:r>
          </a:p>
          <a:p>
            <a:pPr>
              <a:lnSpc>
                <a:spcPts val="2400"/>
              </a:lnSpc>
            </a:pPr>
            <a:r>
              <a:rPr lang="en-US" altLang="zh-CN" sz="2200" dirty="0">
                <a:latin typeface="华文中宋" panose="02010600040101010101" pitchFamily="2" charset="-122"/>
                <a:ea typeface="华文中宋" panose="02010600040101010101" pitchFamily="2" charset="-122"/>
              </a:rPr>
              <a:t>    </a:t>
            </a:r>
            <a:r>
              <a:rPr lang="en-US" altLang="zh-CN" sz="2200" dirty="0" err="1">
                <a:latin typeface="华文中宋" panose="02010600040101010101" pitchFamily="2" charset="-122"/>
                <a:ea typeface="华文中宋" panose="02010600040101010101" pitchFamily="2" charset="-122"/>
              </a:rPr>
              <a:t>int</a:t>
            </a:r>
            <a:r>
              <a:rPr lang="en-US" altLang="zh-CN" sz="2200" dirty="0">
                <a:latin typeface="华文中宋" panose="02010600040101010101" pitchFamily="2" charset="-122"/>
                <a:ea typeface="华文中宋" panose="02010600040101010101" pitchFamily="2" charset="-122"/>
              </a:rPr>
              <a:t> union</a:t>
            </a:r>
            <a:r>
              <a:rPr lang="zh-CN" altLang="en-US" sz="2200" dirty="0">
                <a:latin typeface="华文中宋" panose="02010600040101010101" pitchFamily="2" charset="-122"/>
                <a:ea typeface="华文中宋" panose="02010600040101010101" pitchFamily="2" charset="-122"/>
              </a:rPr>
              <a:t>（</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Ａ，</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Ｂ，</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Ｃ）</a:t>
            </a:r>
          </a:p>
          <a:p>
            <a:pPr>
              <a:lnSpc>
                <a:spcPts val="2400"/>
              </a:lnSpc>
            </a:pPr>
            <a:r>
              <a:rPr lang="en-US" altLang="zh-CN" sz="2200" dirty="0">
                <a:latin typeface="华文中宋" panose="02010600040101010101" pitchFamily="2" charset="-122"/>
                <a:ea typeface="华文中宋" panose="02010600040101010101" pitchFamily="2" charset="-122"/>
              </a:rPr>
              <a:t>    </a:t>
            </a:r>
            <a:r>
              <a:rPr lang="en-US" altLang="zh-CN" sz="2200" dirty="0" err="1">
                <a:latin typeface="华文中宋" panose="02010600040101010101" pitchFamily="2" charset="-122"/>
                <a:ea typeface="华文中宋" panose="02010600040101010101" pitchFamily="2" charset="-122"/>
              </a:rPr>
              <a:t>int</a:t>
            </a:r>
            <a:r>
              <a:rPr lang="en-US" altLang="zh-CN" sz="2200" dirty="0">
                <a:latin typeface="华文中宋" panose="02010600040101010101" pitchFamily="2" charset="-122"/>
                <a:ea typeface="华文中宋" panose="02010600040101010101" pitchFamily="2" charset="-122"/>
              </a:rPr>
              <a:t> intersection </a:t>
            </a:r>
            <a:r>
              <a:rPr lang="zh-CN" altLang="en-US" sz="2200" dirty="0">
                <a:latin typeface="华文中宋" panose="02010600040101010101" pitchFamily="2" charset="-122"/>
                <a:ea typeface="华文中宋" panose="02010600040101010101" pitchFamily="2" charset="-122"/>
              </a:rPr>
              <a:t>（</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Ａ，</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Ｂ，</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Ｃ）</a:t>
            </a:r>
          </a:p>
          <a:p>
            <a:pPr>
              <a:lnSpc>
                <a:spcPts val="2400"/>
              </a:lnSpc>
            </a:pPr>
            <a:r>
              <a:rPr lang="en-US" altLang="zh-CN" sz="2200" dirty="0">
                <a:latin typeface="华文中宋" panose="02010600040101010101" pitchFamily="2" charset="-122"/>
                <a:ea typeface="华文中宋" panose="02010600040101010101" pitchFamily="2" charset="-122"/>
              </a:rPr>
              <a:t>    </a:t>
            </a:r>
            <a:r>
              <a:rPr lang="en-US" altLang="zh-CN" sz="2200" dirty="0" err="1">
                <a:latin typeface="华文中宋" panose="02010600040101010101" pitchFamily="2" charset="-122"/>
                <a:ea typeface="华文中宋" panose="02010600040101010101" pitchFamily="2" charset="-122"/>
              </a:rPr>
              <a:t>int</a:t>
            </a:r>
            <a:r>
              <a:rPr lang="en-US" altLang="zh-CN" sz="2200" dirty="0">
                <a:latin typeface="华文中宋" panose="02010600040101010101" pitchFamily="2" charset="-122"/>
                <a:ea typeface="华文中宋" panose="02010600040101010101" pitchFamily="2" charset="-122"/>
              </a:rPr>
              <a:t> difference</a:t>
            </a:r>
            <a:r>
              <a:rPr lang="zh-CN" altLang="en-US" sz="2200" dirty="0">
                <a:latin typeface="华文中宋" panose="02010600040101010101" pitchFamily="2" charset="-122"/>
                <a:ea typeface="华文中宋" panose="02010600040101010101" pitchFamily="2" charset="-122"/>
              </a:rPr>
              <a:t>（</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Ａ，</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Ｂ，</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Ｃ）</a:t>
            </a:r>
          </a:p>
          <a:p>
            <a:pPr>
              <a:lnSpc>
                <a:spcPts val="2400"/>
              </a:lnSpc>
            </a:pPr>
            <a:r>
              <a:rPr lang="en-US" altLang="zh-CN" sz="2200" dirty="0">
                <a:latin typeface="华文中宋" panose="02010600040101010101" pitchFamily="2" charset="-122"/>
                <a:ea typeface="华文中宋" panose="02010600040101010101" pitchFamily="2" charset="-122"/>
              </a:rPr>
              <a:t>    </a:t>
            </a:r>
            <a:r>
              <a:rPr lang="en-US" altLang="zh-CN" sz="2200" dirty="0" err="1">
                <a:latin typeface="华文中宋" panose="02010600040101010101" pitchFamily="2" charset="-122"/>
                <a:ea typeface="华文中宋" panose="02010600040101010101" pitchFamily="2" charset="-122"/>
              </a:rPr>
              <a:t>int</a:t>
            </a:r>
            <a:r>
              <a:rPr lang="en-US" altLang="zh-CN" sz="2200" dirty="0">
                <a:latin typeface="华文中宋" panose="02010600040101010101" pitchFamily="2" charset="-122"/>
                <a:ea typeface="华文中宋" panose="02010600040101010101" pitchFamily="2" charset="-122"/>
              </a:rPr>
              <a:t> subset</a:t>
            </a:r>
            <a:r>
              <a:rPr lang="zh-CN" altLang="en-US" sz="2200" dirty="0">
                <a:latin typeface="华文中宋" panose="02010600040101010101" pitchFamily="2" charset="-122"/>
                <a:ea typeface="华文中宋" panose="02010600040101010101" pitchFamily="2" charset="-122"/>
              </a:rPr>
              <a:t>（</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Ａ，</a:t>
            </a:r>
            <a:r>
              <a:rPr lang="en-US" altLang="zh-CN" sz="2200" dirty="0">
                <a:latin typeface="华文中宋" panose="02010600040101010101" pitchFamily="2" charset="-122"/>
                <a:ea typeface="华文中宋" panose="02010600040101010101" pitchFamily="2" charset="-122"/>
              </a:rPr>
              <a:t>Set </a:t>
            </a:r>
            <a:r>
              <a:rPr lang="zh-CN" altLang="en-US" sz="2200" dirty="0">
                <a:latin typeface="华文中宋" panose="02010600040101010101" pitchFamily="2" charset="-122"/>
                <a:ea typeface="华文中宋" panose="02010600040101010101" pitchFamily="2" charset="-122"/>
              </a:rPr>
              <a:t>Ｂ）</a:t>
            </a:r>
            <a:endParaRPr lang="en-US" altLang="zh-CN" sz="2200" dirty="0">
              <a:latin typeface="华文中宋" panose="02010600040101010101" pitchFamily="2" charset="-122"/>
              <a:ea typeface="华文中宋" panose="02010600040101010101" pitchFamily="2" charset="-122"/>
            </a:endParaRPr>
          </a:p>
          <a:p>
            <a:pPr>
              <a:lnSpc>
                <a:spcPts val="2400"/>
              </a:lnSpc>
            </a:pPr>
            <a:endParaRPr lang="en-US" altLang="zh-CN" sz="2200" dirty="0">
              <a:latin typeface="华文中宋" panose="02010600040101010101" pitchFamily="2" charset="-122"/>
              <a:ea typeface="华文中宋" panose="02010600040101010101" pitchFamily="2" charset="-122"/>
            </a:endParaRPr>
          </a:p>
          <a:p>
            <a:pPr>
              <a:lnSpc>
                <a:spcPts val="2400"/>
              </a:lnSpc>
            </a:pPr>
            <a:r>
              <a:rPr lang="en-US" altLang="zh-CN" sz="2200" b="1" dirty="0">
                <a:latin typeface="华文中宋" panose="02010600040101010101" pitchFamily="2" charset="-122"/>
                <a:ea typeface="华文中宋" panose="02010600040101010101" pitchFamily="2" charset="-122"/>
              </a:rPr>
              <a:t>end ADT </a:t>
            </a:r>
            <a:r>
              <a:rPr lang="en-US" altLang="zh-CN" sz="2200" b="1" dirty="0">
                <a:solidFill>
                  <a:srgbClr val="3333CC"/>
                </a:solidFill>
                <a:latin typeface="华文中宋" panose="02010600040101010101" pitchFamily="2" charset="-122"/>
                <a:ea typeface="华文中宋" panose="02010600040101010101" pitchFamily="2" charset="-122"/>
              </a:rPr>
              <a:t>Set</a:t>
            </a:r>
            <a:endParaRPr lang="zh-CN" altLang="en-US" sz="2200" b="1" dirty="0">
              <a:solidFill>
                <a:srgbClr val="3333CC"/>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79830854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开地址法散列表讨论</a:t>
            </a:r>
          </a:p>
        </p:txBody>
      </p:sp>
      <p:sp>
        <p:nvSpPr>
          <p:cNvPr id="3" name="内容占位符 2"/>
          <p:cNvSpPr>
            <a:spLocks noGrp="1"/>
          </p:cNvSpPr>
          <p:nvPr>
            <p:ph idx="1"/>
          </p:nvPr>
        </p:nvSpPr>
        <p:spPr>
          <a:xfrm>
            <a:off x="452354" y="1341438"/>
            <a:ext cx="8153400" cy="1519749"/>
          </a:xfrm>
        </p:spPr>
        <p:txBody>
          <a:bodyPr/>
          <a:lstStyle/>
          <a:p>
            <a:r>
              <a:rPr lang="zh-CN" altLang="en-US" dirty="0"/>
              <a:t>散列表的删除问题：对于用开地址法构造的散列表，如何删除元素？</a:t>
            </a:r>
            <a:endParaRPr lang="en-US" altLang="zh-CN" dirty="0"/>
          </a:p>
          <a:p>
            <a:pPr lvl="1"/>
            <a:r>
              <a:rPr lang="zh-CN" altLang="en-US" dirty="0"/>
              <a:t>若将要删除的结点空间置为</a:t>
            </a:r>
            <a:r>
              <a:rPr lang="en-US" altLang="zh-CN" dirty="0"/>
              <a:t>0</a:t>
            </a:r>
            <a:r>
              <a:rPr lang="zh-CN" altLang="en-US" dirty="0"/>
              <a:t>，对检索有何影响？</a:t>
            </a:r>
            <a:endParaRPr lang="en-US" altLang="zh-CN" dirty="0"/>
          </a:p>
          <a:p>
            <a:endParaRPr lang="en-US" altLang="zh-CN" dirty="0"/>
          </a:p>
        </p:txBody>
      </p:sp>
      <p:sp>
        <p:nvSpPr>
          <p:cNvPr id="4" name="矩形 3"/>
          <p:cNvSpPr/>
          <p:nvPr/>
        </p:nvSpPr>
        <p:spPr bwMode="auto">
          <a:xfrm>
            <a:off x="5916215" y="3021828"/>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effectLst/>
              <a:latin typeface="华文中宋" panose="02010600040101010101" pitchFamily="2" charset="-122"/>
              <a:ea typeface="华文中宋" panose="02010600040101010101" pitchFamily="2" charset="-122"/>
            </a:endParaRPr>
          </a:p>
        </p:txBody>
      </p:sp>
      <p:sp>
        <p:nvSpPr>
          <p:cNvPr id="5" name="矩形 4"/>
          <p:cNvSpPr/>
          <p:nvPr/>
        </p:nvSpPr>
        <p:spPr bwMode="auto">
          <a:xfrm>
            <a:off x="6491402" y="3019318"/>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7066589" y="3021828"/>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7641776" y="3021828"/>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8216963" y="3019318"/>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7</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9" name="文本框 8"/>
          <p:cNvSpPr txBox="1"/>
          <p:nvPr/>
        </p:nvSpPr>
        <p:spPr>
          <a:xfrm>
            <a:off x="5906578" y="3506648"/>
            <a:ext cx="2877711" cy="369332"/>
          </a:xfrm>
          <a:prstGeom prst="rect">
            <a:avLst/>
          </a:prstGeom>
          <a:noFill/>
        </p:spPr>
        <p:txBody>
          <a:bodyPr wrap="none" rtlCol="0">
            <a:spAutoFit/>
          </a:bodyPr>
          <a:lstStyle/>
          <a:p>
            <a:r>
              <a:rPr lang="en-US" altLang="zh-CN" dirty="0"/>
              <a:t>  0        1       2       3       4</a:t>
            </a:r>
            <a:endParaRPr lang="zh-CN" altLang="en-US" dirty="0"/>
          </a:p>
        </p:txBody>
      </p:sp>
      <p:sp>
        <p:nvSpPr>
          <p:cNvPr id="10" name="矩形 9"/>
          <p:cNvSpPr/>
          <p:nvPr/>
        </p:nvSpPr>
        <p:spPr bwMode="auto">
          <a:xfrm>
            <a:off x="2365160" y="3208922"/>
            <a:ext cx="575187" cy="402629"/>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2940347" y="3221160"/>
            <a:ext cx="575187" cy="402629"/>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矩形 11"/>
          <p:cNvSpPr/>
          <p:nvPr/>
        </p:nvSpPr>
        <p:spPr bwMode="auto">
          <a:xfrm>
            <a:off x="3515534" y="3208922"/>
            <a:ext cx="575187" cy="402629"/>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p:cNvSpPr/>
          <p:nvPr/>
        </p:nvSpPr>
        <p:spPr bwMode="auto">
          <a:xfrm>
            <a:off x="4090721" y="3208922"/>
            <a:ext cx="575187" cy="402629"/>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 name="矩形 13"/>
          <p:cNvSpPr/>
          <p:nvPr/>
        </p:nvSpPr>
        <p:spPr bwMode="auto">
          <a:xfrm>
            <a:off x="2365160" y="3607129"/>
            <a:ext cx="575187" cy="40262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2940347" y="3619367"/>
            <a:ext cx="575187" cy="40262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6" name="矩形 15"/>
          <p:cNvSpPr/>
          <p:nvPr/>
        </p:nvSpPr>
        <p:spPr bwMode="auto">
          <a:xfrm>
            <a:off x="3515534" y="3607129"/>
            <a:ext cx="575187" cy="40262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p:cNvSpPr/>
          <p:nvPr/>
        </p:nvSpPr>
        <p:spPr bwMode="auto">
          <a:xfrm>
            <a:off x="4090721" y="3607129"/>
            <a:ext cx="575187" cy="40262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8" name="文本框 17"/>
          <p:cNvSpPr txBox="1"/>
          <p:nvPr/>
        </p:nvSpPr>
        <p:spPr>
          <a:xfrm>
            <a:off x="1696659" y="3198596"/>
            <a:ext cx="57259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key</a:t>
            </a:r>
            <a:endParaRPr lang="zh-CN" altLang="en-US" dirty="0">
              <a:latin typeface="华文中宋" panose="02010600040101010101" pitchFamily="2" charset="-122"/>
              <a:ea typeface="华文中宋" panose="02010600040101010101" pitchFamily="2" charset="-122"/>
            </a:endParaRPr>
          </a:p>
        </p:txBody>
      </p:sp>
      <p:sp>
        <p:nvSpPr>
          <p:cNvPr id="19" name="文本框 18"/>
          <p:cNvSpPr txBox="1"/>
          <p:nvPr/>
        </p:nvSpPr>
        <p:spPr>
          <a:xfrm>
            <a:off x="327145" y="3647273"/>
            <a:ext cx="202972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h</a:t>
            </a:r>
            <a:r>
              <a:rPr lang="en-US" altLang="zh-CN" baseline="-25000" dirty="0">
                <a:latin typeface="华文中宋" panose="02010600040101010101" pitchFamily="2" charset="-122"/>
                <a:ea typeface="华文中宋" panose="02010600040101010101" pitchFamily="2" charset="-122"/>
              </a:rPr>
              <a:t>1</a:t>
            </a:r>
            <a:r>
              <a:rPr lang="en-US" altLang="zh-CN" dirty="0">
                <a:latin typeface="华文中宋" panose="02010600040101010101" pitchFamily="2" charset="-122"/>
                <a:ea typeface="华文中宋" panose="02010600040101010101" pitchFamily="2" charset="-122"/>
              </a:rPr>
              <a:t>(key)=key % 5</a:t>
            </a:r>
            <a:endParaRPr lang="zh-CN" altLang="en-US" dirty="0">
              <a:latin typeface="华文中宋" panose="02010600040101010101" pitchFamily="2" charset="-122"/>
              <a:ea typeface="华文中宋" panose="02010600040101010101" pitchFamily="2" charset="-122"/>
            </a:endParaRPr>
          </a:p>
        </p:txBody>
      </p:sp>
      <p:sp>
        <p:nvSpPr>
          <p:cNvPr id="20" name="矩形 19"/>
          <p:cNvSpPr/>
          <p:nvPr/>
        </p:nvSpPr>
        <p:spPr bwMode="auto">
          <a:xfrm>
            <a:off x="2357784" y="4009518"/>
            <a:ext cx="575187" cy="40262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1" name="矩形 20"/>
          <p:cNvSpPr/>
          <p:nvPr/>
        </p:nvSpPr>
        <p:spPr bwMode="auto">
          <a:xfrm>
            <a:off x="2932971" y="4007008"/>
            <a:ext cx="575187" cy="40262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3508158" y="4009518"/>
            <a:ext cx="575187" cy="40262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3" name="矩形 22"/>
          <p:cNvSpPr/>
          <p:nvPr/>
        </p:nvSpPr>
        <p:spPr bwMode="auto">
          <a:xfrm>
            <a:off x="4083345" y="4009518"/>
            <a:ext cx="575187" cy="40262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文本框 23"/>
          <p:cNvSpPr txBox="1"/>
          <p:nvPr/>
        </p:nvSpPr>
        <p:spPr>
          <a:xfrm>
            <a:off x="112517" y="4047989"/>
            <a:ext cx="2263761"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h</a:t>
            </a:r>
            <a:r>
              <a:rPr lang="en-US" altLang="zh-CN" baseline="-25000" dirty="0">
                <a:latin typeface="华文中宋" panose="02010600040101010101" pitchFamily="2" charset="-122"/>
                <a:ea typeface="华文中宋" panose="02010600040101010101" pitchFamily="2" charset="-122"/>
              </a:rPr>
              <a:t>2</a:t>
            </a:r>
            <a:r>
              <a:rPr lang="en-US" altLang="zh-CN" dirty="0">
                <a:latin typeface="华文中宋" panose="02010600040101010101" pitchFamily="2" charset="-122"/>
                <a:ea typeface="华文中宋" panose="02010600040101010101" pitchFamily="2" charset="-122"/>
              </a:rPr>
              <a:t>(key)=key % 3+1</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877429" y="4784573"/>
            <a:ext cx="4273927" cy="369332"/>
          </a:xfrm>
          <a:prstGeom prst="rect">
            <a:avLst/>
          </a:prstGeom>
          <a:solidFill>
            <a:schemeClr val="tx2">
              <a:lumMod val="40000"/>
              <a:lumOff val="60000"/>
            </a:schemeClr>
          </a:solidFill>
        </p:spPr>
        <p:txBody>
          <a:bodyPr wrap="none" rtlCol="0">
            <a:spAutoFit/>
          </a:bodyPr>
          <a:lstStyle/>
          <a:p>
            <a:r>
              <a:rPr lang="zh-CN" altLang="en-US" dirty="0">
                <a:latin typeface="华文中宋" panose="02010600040101010101" pitchFamily="2" charset="-122"/>
                <a:ea typeface="华文中宋" panose="02010600040101010101" pitchFamily="2" charset="-122"/>
              </a:rPr>
              <a:t>存储地址：</a:t>
            </a:r>
            <a:r>
              <a:rPr lang="en-US" altLang="zh-CN" dirty="0">
                <a:latin typeface="华文中宋" panose="02010600040101010101" pitchFamily="2" charset="-122"/>
                <a:ea typeface="华文中宋" panose="02010600040101010101" pitchFamily="2" charset="-122"/>
              </a:rPr>
              <a:t> (h</a:t>
            </a:r>
            <a:r>
              <a:rPr lang="en-US" altLang="zh-CN" baseline="-25000" dirty="0">
                <a:latin typeface="华文中宋" panose="02010600040101010101" pitchFamily="2" charset="-122"/>
                <a:ea typeface="华文中宋" panose="02010600040101010101" pitchFamily="2" charset="-122"/>
              </a:rPr>
              <a:t>1</a:t>
            </a:r>
            <a:r>
              <a:rPr lang="en-US" altLang="zh-CN" dirty="0">
                <a:latin typeface="华文中宋" panose="02010600040101010101" pitchFamily="2" charset="-122"/>
                <a:ea typeface="华文中宋" panose="02010600040101010101" pitchFamily="2" charset="-122"/>
              </a:rPr>
              <a:t>(key) + </a:t>
            </a:r>
            <a:r>
              <a:rPr lang="en-US" altLang="zh-CN" dirty="0" err="1">
                <a:latin typeface="华文中宋" panose="02010600040101010101" pitchFamily="2" charset="-122"/>
                <a:ea typeface="华文中宋" panose="02010600040101010101" pitchFamily="2" charset="-122"/>
              </a:rPr>
              <a:t>i</a:t>
            </a:r>
            <a:r>
              <a:rPr lang="en-US" altLang="zh-CN" dirty="0">
                <a:latin typeface="华文中宋" panose="02010600040101010101" pitchFamily="2" charset="-122"/>
                <a:ea typeface="华文中宋" panose="02010600040101010101" pitchFamily="2" charset="-122"/>
              </a:rPr>
              <a:t> * h</a:t>
            </a:r>
            <a:r>
              <a:rPr lang="en-US" altLang="zh-CN" baseline="-25000" dirty="0">
                <a:latin typeface="华文中宋" panose="02010600040101010101" pitchFamily="2" charset="-122"/>
                <a:ea typeface="华文中宋" panose="02010600040101010101" pitchFamily="2" charset="-122"/>
              </a:rPr>
              <a:t>2</a:t>
            </a:r>
            <a:r>
              <a:rPr lang="en-US" altLang="zh-CN" dirty="0">
                <a:latin typeface="华文中宋" panose="02010600040101010101" pitchFamily="2" charset="-122"/>
                <a:ea typeface="华文中宋" panose="02010600040101010101" pitchFamily="2" charset="-122"/>
              </a:rPr>
              <a:t>(key)) % m</a:t>
            </a:r>
            <a:endParaRPr lang="zh-CN" altLang="en-US" dirty="0">
              <a:latin typeface="华文中宋" panose="02010600040101010101" pitchFamily="2" charset="-122"/>
              <a:ea typeface="华文中宋" panose="02010600040101010101" pitchFamily="2" charset="-122"/>
            </a:endParaRPr>
          </a:p>
        </p:txBody>
      </p:sp>
      <p:sp>
        <p:nvSpPr>
          <p:cNvPr id="26" name="矩形 25"/>
          <p:cNvSpPr/>
          <p:nvPr/>
        </p:nvSpPr>
        <p:spPr bwMode="auto">
          <a:xfrm>
            <a:off x="5925852" y="4526021"/>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effectLst/>
              <a:latin typeface="华文中宋" panose="02010600040101010101" pitchFamily="2" charset="-122"/>
              <a:ea typeface="华文中宋" panose="02010600040101010101" pitchFamily="2" charset="-122"/>
            </a:endParaRPr>
          </a:p>
        </p:txBody>
      </p:sp>
      <p:sp>
        <p:nvSpPr>
          <p:cNvPr id="27" name="矩形 26"/>
          <p:cNvSpPr/>
          <p:nvPr/>
        </p:nvSpPr>
        <p:spPr bwMode="auto">
          <a:xfrm>
            <a:off x="6501039" y="4523511"/>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7076226" y="4526021"/>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29" name="矩形 28"/>
          <p:cNvSpPr/>
          <p:nvPr/>
        </p:nvSpPr>
        <p:spPr bwMode="auto">
          <a:xfrm>
            <a:off x="7651413" y="4526021"/>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8226600" y="4523511"/>
            <a:ext cx="575187" cy="41295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7</a:t>
            </a:r>
            <a:endParaRPr kumimoji="0" lang="zh-CN" altLang="en-US" sz="1800" b="0"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31" name="文本框 30"/>
          <p:cNvSpPr txBox="1"/>
          <p:nvPr/>
        </p:nvSpPr>
        <p:spPr>
          <a:xfrm>
            <a:off x="5916215" y="5010841"/>
            <a:ext cx="2877711" cy="369332"/>
          </a:xfrm>
          <a:prstGeom prst="rect">
            <a:avLst/>
          </a:prstGeom>
          <a:noFill/>
        </p:spPr>
        <p:txBody>
          <a:bodyPr wrap="none" rtlCol="0">
            <a:spAutoFit/>
          </a:bodyPr>
          <a:lstStyle/>
          <a:p>
            <a:r>
              <a:rPr lang="en-US" altLang="zh-CN" dirty="0"/>
              <a:t>  0        1       2       3       4</a:t>
            </a:r>
            <a:endParaRPr lang="zh-CN" altLang="en-US" dirty="0"/>
          </a:p>
        </p:txBody>
      </p:sp>
      <p:cxnSp>
        <p:nvCxnSpPr>
          <p:cNvPr id="33" name="直接箭头连接符 32"/>
          <p:cNvCxnSpPr/>
          <p:nvPr/>
        </p:nvCxnSpPr>
        <p:spPr bwMode="auto">
          <a:xfrm>
            <a:off x="7315200" y="3875980"/>
            <a:ext cx="0" cy="465160"/>
          </a:xfrm>
          <a:prstGeom prst="straightConnector1">
            <a:avLst/>
          </a:prstGeom>
          <a:solidFill>
            <a:schemeClr val="accent1"/>
          </a:solidFill>
          <a:ln w="38100" cap="flat" cmpd="sng" algn="ctr">
            <a:solidFill>
              <a:srgbClr val="000099"/>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文本框 35"/>
          <p:cNvSpPr txBox="1"/>
          <p:nvPr/>
        </p:nvSpPr>
        <p:spPr>
          <a:xfrm>
            <a:off x="7473173" y="3911117"/>
            <a:ext cx="931665" cy="369332"/>
          </a:xfrm>
          <a:prstGeom prst="rect">
            <a:avLst/>
          </a:prstGeom>
          <a:solidFill>
            <a:schemeClr val="tx2">
              <a:lumMod val="40000"/>
              <a:lumOff val="60000"/>
            </a:schemeClr>
          </a:solidFill>
        </p:spPr>
        <p:txBody>
          <a:bodyPr wrap="none" rtlCol="0">
            <a:spAutoFit/>
          </a:bodyPr>
          <a:lstStyle/>
          <a:p>
            <a:r>
              <a:rPr lang="zh-CN" altLang="en-US" dirty="0">
                <a:latin typeface="华文中宋" panose="02010600040101010101" pitchFamily="2" charset="-122"/>
                <a:ea typeface="华文中宋" panose="02010600040101010101" pitchFamily="2" charset="-122"/>
              </a:rPr>
              <a:t>删除</a:t>
            </a:r>
            <a:r>
              <a:rPr lang="en-US" altLang="zh-CN" dirty="0">
                <a:latin typeface="华文中宋" panose="02010600040101010101" pitchFamily="2" charset="-122"/>
                <a:ea typeface="华文中宋" panose="02010600040101010101" pitchFamily="2" charset="-122"/>
              </a:rPr>
              <a:t>10</a:t>
            </a:r>
            <a:endParaRPr lang="zh-CN" altLang="en-US" dirty="0">
              <a:latin typeface="华文中宋" panose="02010600040101010101" pitchFamily="2" charset="-122"/>
              <a:ea typeface="华文中宋" panose="02010600040101010101" pitchFamily="2" charset="-122"/>
            </a:endParaRPr>
          </a:p>
        </p:txBody>
      </p:sp>
      <p:sp>
        <p:nvSpPr>
          <p:cNvPr id="37" name="文本框 36"/>
          <p:cNvSpPr txBox="1"/>
          <p:nvPr/>
        </p:nvSpPr>
        <p:spPr>
          <a:xfrm>
            <a:off x="7473172" y="5701995"/>
            <a:ext cx="931665" cy="369332"/>
          </a:xfrm>
          <a:prstGeom prst="rect">
            <a:avLst/>
          </a:prstGeom>
          <a:solidFill>
            <a:schemeClr val="tx2">
              <a:lumMod val="40000"/>
              <a:lumOff val="60000"/>
            </a:schemeClr>
          </a:solidFill>
        </p:spPr>
        <p:txBody>
          <a:bodyPr wrap="none" rtlCol="0">
            <a:spAutoFit/>
          </a:bodyPr>
          <a:lstStyle/>
          <a:p>
            <a:r>
              <a:rPr lang="zh-CN" altLang="en-US" dirty="0">
                <a:latin typeface="华文中宋" panose="02010600040101010101" pitchFamily="2" charset="-122"/>
                <a:ea typeface="华文中宋" panose="02010600040101010101" pitchFamily="2" charset="-122"/>
              </a:rPr>
              <a:t>检索</a:t>
            </a:r>
            <a:r>
              <a:rPr lang="en-US" altLang="zh-CN" dirty="0">
                <a:latin typeface="华文中宋" panose="02010600040101010101" pitchFamily="2" charset="-122"/>
                <a:ea typeface="华文中宋" panose="02010600040101010101" pitchFamily="2" charset="-122"/>
              </a:rPr>
              <a:t>73</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9458303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冲突处理：拉链法</a:t>
            </a:r>
          </a:p>
        </p:txBody>
      </p:sp>
      <p:sp>
        <p:nvSpPr>
          <p:cNvPr id="3" name="内容占位符 2"/>
          <p:cNvSpPr>
            <a:spLocks noGrp="1"/>
          </p:cNvSpPr>
          <p:nvPr>
            <p:ph idx="1"/>
          </p:nvPr>
        </p:nvSpPr>
        <p:spPr>
          <a:xfrm>
            <a:off x="452353" y="1341439"/>
            <a:ext cx="8499917" cy="1785220"/>
          </a:xfrm>
        </p:spPr>
        <p:txBody>
          <a:bodyPr/>
          <a:lstStyle/>
          <a:p>
            <a:r>
              <a:rPr lang="zh-CN" altLang="en-US" dirty="0"/>
              <a:t>基本策略：为每个关键码建立一个链接表</a:t>
            </a:r>
            <a:r>
              <a:rPr lang="en-US" altLang="zh-CN" dirty="0"/>
              <a:t>,</a:t>
            </a:r>
            <a:r>
              <a:rPr lang="zh-CN" altLang="en-US" dirty="0"/>
              <a:t>所有关键字为同义词的记录存储在同一个链表中</a:t>
            </a:r>
          </a:p>
          <a:p>
            <a:pPr lvl="1"/>
            <a:r>
              <a:rPr lang="zh-CN" altLang="en-US" dirty="0"/>
              <a:t>所有元素可以统一处理（无论是否冲突）</a:t>
            </a:r>
          </a:p>
          <a:p>
            <a:pPr lvl="1"/>
            <a:r>
              <a:rPr lang="zh-CN" altLang="en-US" dirty="0"/>
              <a:t>允许任意的负载因子</a:t>
            </a:r>
          </a:p>
          <a:p>
            <a:endParaRPr lang="en-US" altLang="zh-CN" dirty="0"/>
          </a:p>
        </p:txBody>
      </p:sp>
    </p:spTree>
    <p:extLst>
      <p:ext uri="{BB962C8B-B14F-4D97-AF65-F5344CB8AC3E}">
        <p14:creationId xmlns:p14="http://schemas.microsoft.com/office/powerpoint/2010/main" val="12598501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拉链法示例</a:t>
            </a:r>
          </a:p>
        </p:txBody>
      </p:sp>
      <p:sp>
        <p:nvSpPr>
          <p:cNvPr id="5" name="矩形 4"/>
          <p:cNvSpPr/>
          <p:nvPr/>
        </p:nvSpPr>
        <p:spPr bwMode="auto">
          <a:xfrm>
            <a:off x="2713701"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3288888" y="137504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3864075"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4439262"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 name="矩形 8"/>
          <p:cNvSpPr/>
          <p:nvPr/>
        </p:nvSpPr>
        <p:spPr bwMode="auto">
          <a:xfrm>
            <a:off x="5014449" y="137504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5589636"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99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6164823"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矩形 11"/>
          <p:cNvSpPr/>
          <p:nvPr/>
        </p:nvSpPr>
        <p:spPr bwMode="auto">
          <a:xfrm>
            <a:off x="6740010" y="137504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p:cNvSpPr/>
          <p:nvPr/>
        </p:nvSpPr>
        <p:spPr bwMode="auto">
          <a:xfrm>
            <a:off x="7315197"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 name="矩形 13"/>
          <p:cNvSpPr/>
          <p:nvPr/>
        </p:nvSpPr>
        <p:spPr bwMode="auto">
          <a:xfrm>
            <a:off x="7890384"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8465571" y="137504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6" name="矩形 15"/>
          <p:cNvSpPr/>
          <p:nvPr/>
        </p:nvSpPr>
        <p:spPr bwMode="auto">
          <a:xfrm>
            <a:off x="2713701"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p:cNvSpPr/>
          <p:nvPr/>
        </p:nvSpPr>
        <p:spPr bwMode="auto">
          <a:xfrm>
            <a:off x="3288888" y="178799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8" name="矩形 17"/>
          <p:cNvSpPr/>
          <p:nvPr/>
        </p:nvSpPr>
        <p:spPr bwMode="auto">
          <a:xfrm>
            <a:off x="3864075"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9" name="矩形 18"/>
          <p:cNvSpPr/>
          <p:nvPr/>
        </p:nvSpPr>
        <p:spPr bwMode="auto">
          <a:xfrm>
            <a:off x="4439262"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0" name="矩形 19"/>
          <p:cNvSpPr/>
          <p:nvPr/>
        </p:nvSpPr>
        <p:spPr bwMode="auto">
          <a:xfrm>
            <a:off x="5014449" y="178799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1" name="矩形 20"/>
          <p:cNvSpPr/>
          <p:nvPr/>
        </p:nvSpPr>
        <p:spPr bwMode="auto">
          <a:xfrm>
            <a:off x="5589636"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6164823"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3" name="矩形 22"/>
          <p:cNvSpPr/>
          <p:nvPr/>
        </p:nvSpPr>
        <p:spPr bwMode="auto">
          <a:xfrm>
            <a:off x="6740010" y="178799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7315197"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5" name="矩形 24"/>
          <p:cNvSpPr/>
          <p:nvPr/>
        </p:nvSpPr>
        <p:spPr bwMode="auto">
          <a:xfrm>
            <a:off x="7890384"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8465571" y="178799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文本框 26"/>
          <p:cNvSpPr txBox="1"/>
          <p:nvPr/>
        </p:nvSpPr>
        <p:spPr>
          <a:xfrm>
            <a:off x="2045200" y="1377551"/>
            <a:ext cx="57259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key</a:t>
            </a:r>
            <a:endParaRPr lang="zh-CN" altLang="en-US" dirty="0">
              <a:latin typeface="华文中宋" panose="02010600040101010101" pitchFamily="2" charset="-122"/>
              <a:ea typeface="华文中宋" panose="02010600040101010101" pitchFamily="2" charset="-122"/>
            </a:endParaRPr>
          </a:p>
        </p:txBody>
      </p:sp>
      <p:sp>
        <p:nvSpPr>
          <p:cNvPr id="28" name="文本框 27"/>
          <p:cNvSpPr txBox="1"/>
          <p:nvPr/>
        </p:nvSpPr>
        <p:spPr>
          <a:xfrm>
            <a:off x="683978" y="1765847"/>
            <a:ext cx="202972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h(key)=key % 13</a:t>
            </a:r>
            <a:endParaRPr lang="zh-CN" altLang="en-US" dirty="0">
              <a:latin typeface="华文中宋" panose="02010600040101010101" pitchFamily="2" charset="-122"/>
              <a:ea typeface="华文中宋" panose="02010600040101010101" pitchFamily="2" charset="-122"/>
            </a:endParaRPr>
          </a:p>
        </p:txBody>
      </p:sp>
      <p:sp>
        <p:nvSpPr>
          <p:cNvPr id="37" name="矩形 36"/>
          <p:cNvSpPr/>
          <p:nvPr/>
        </p:nvSpPr>
        <p:spPr bwMode="auto">
          <a:xfrm>
            <a:off x="609600" y="2523475"/>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8" name="矩形 37"/>
          <p:cNvSpPr/>
          <p:nvPr/>
        </p:nvSpPr>
        <p:spPr bwMode="auto">
          <a:xfrm>
            <a:off x="609600" y="2831273"/>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9" name="矩形 38"/>
          <p:cNvSpPr/>
          <p:nvPr/>
        </p:nvSpPr>
        <p:spPr bwMode="auto">
          <a:xfrm>
            <a:off x="609600" y="3139071"/>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0" name="矩形 39"/>
          <p:cNvSpPr/>
          <p:nvPr/>
        </p:nvSpPr>
        <p:spPr bwMode="auto">
          <a:xfrm>
            <a:off x="609600" y="3446869"/>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1" name="矩形 40"/>
          <p:cNvSpPr/>
          <p:nvPr/>
        </p:nvSpPr>
        <p:spPr bwMode="auto">
          <a:xfrm>
            <a:off x="609600" y="3754667"/>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2" name="矩形 41"/>
          <p:cNvSpPr/>
          <p:nvPr/>
        </p:nvSpPr>
        <p:spPr bwMode="auto">
          <a:xfrm>
            <a:off x="609600" y="4355273"/>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3" name="矩形 42"/>
          <p:cNvSpPr/>
          <p:nvPr/>
        </p:nvSpPr>
        <p:spPr bwMode="auto">
          <a:xfrm>
            <a:off x="609600" y="4062465"/>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4" name="矩形 43"/>
          <p:cNvSpPr/>
          <p:nvPr/>
        </p:nvSpPr>
        <p:spPr bwMode="auto">
          <a:xfrm>
            <a:off x="609600" y="4663071"/>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5" name="矩形 44"/>
          <p:cNvSpPr/>
          <p:nvPr/>
        </p:nvSpPr>
        <p:spPr bwMode="auto">
          <a:xfrm>
            <a:off x="609600" y="4955879"/>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609600" y="5263677"/>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7" name="矩形 46"/>
          <p:cNvSpPr/>
          <p:nvPr/>
        </p:nvSpPr>
        <p:spPr bwMode="auto">
          <a:xfrm>
            <a:off x="609600" y="5556485"/>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8" name="矩形 47"/>
          <p:cNvSpPr/>
          <p:nvPr/>
        </p:nvSpPr>
        <p:spPr bwMode="auto">
          <a:xfrm>
            <a:off x="609600" y="5864283"/>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9" name="矩形 48"/>
          <p:cNvSpPr/>
          <p:nvPr/>
        </p:nvSpPr>
        <p:spPr bwMode="auto">
          <a:xfrm>
            <a:off x="609600" y="6172081"/>
            <a:ext cx="704537" cy="29021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0" name="矩形 49"/>
          <p:cNvSpPr/>
          <p:nvPr/>
        </p:nvSpPr>
        <p:spPr bwMode="auto">
          <a:xfrm>
            <a:off x="1698839" y="3505902"/>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6</a:t>
            </a: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1" name="矩形 50"/>
          <p:cNvSpPr/>
          <p:nvPr/>
        </p:nvSpPr>
        <p:spPr bwMode="auto">
          <a:xfrm>
            <a:off x="2285586" y="3505902"/>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2" name="矩形 51"/>
          <p:cNvSpPr/>
          <p:nvPr/>
        </p:nvSpPr>
        <p:spPr bwMode="auto">
          <a:xfrm>
            <a:off x="1665398" y="5604852"/>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3" name="矩形 52"/>
          <p:cNvSpPr/>
          <p:nvPr/>
        </p:nvSpPr>
        <p:spPr bwMode="auto">
          <a:xfrm>
            <a:off x="2237155" y="5604852"/>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4" name="矩形 53"/>
          <p:cNvSpPr/>
          <p:nvPr/>
        </p:nvSpPr>
        <p:spPr bwMode="auto">
          <a:xfrm>
            <a:off x="1680388" y="5005466"/>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5" name="矩形 54"/>
          <p:cNvSpPr/>
          <p:nvPr/>
        </p:nvSpPr>
        <p:spPr bwMode="auto">
          <a:xfrm>
            <a:off x="2252145" y="5005466"/>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6" name="文本框 55"/>
          <p:cNvSpPr txBox="1"/>
          <p:nvPr/>
        </p:nvSpPr>
        <p:spPr>
          <a:xfrm>
            <a:off x="224898" y="2453664"/>
            <a:ext cx="470000" cy="4093428"/>
          </a:xfrm>
          <a:prstGeom prst="rect">
            <a:avLst/>
          </a:prstGeom>
          <a:noFill/>
        </p:spPr>
        <p:txBody>
          <a:bodyPr wrap="none" rtlCol="0" anchor="ctr" anchorCtr="1">
            <a:spAutoFit/>
          </a:bodyPr>
          <a:lstStyle/>
          <a:p>
            <a:pPr>
              <a:lnSpc>
                <a:spcPts val="2400"/>
              </a:lnSpc>
            </a:pPr>
            <a:r>
              <a:rPr lang="en-US" altLang="zh-CN" dirty="0">
                <a:latin typeface="华文中宋" panose="02010600040101010101" pitchFamily="2" charset="-122"/>
                <a:ea typeface="华文中宋" panose="02010600040101010101" pitchFamily="2" charset="-122"/>
              </a:rPr>
              <a:t>0</a:t>
            </a:r>
          </a:p>
          <a:p>
            <a:pPr>
              <a:lnSpc>
                <a:spcPts val="2400"/>
              </a:lnSpc>
            </a:pPr>
            <a:r>
              <a:rPr lang="en-US" altLang="zh-CN" dirty="0">
                <a:latin typeface="华文中宋" panose="02010600040101010101" pitchFamily="2" charset="-122"/>
                <a:ea typeface="华文中宋" panose="02010600040101010101" pitchFamily="2" charset="-122"/>
              </a:rPr>
              <a:t>1</a:t>
            </a:r>
          </a:p>
          <a:p>
            <a:pPr>
              <a:lnSpc>
                <a:spcPts val="2400"/>
              </a:lnSpc>
            </a:pPr>
            <a:r>
              <a:rPr lang="en-US" altLang="zh-CN" dirty="0">
                <a:latin typeface="华文中宋" panose="02010600040101010101" pitchFamily="2" charset="-122"/>
                <a:ea typeface="华文中宋" panose="02010600040101010101" pitchFamily="2" charset="-122"/>
              </a:rPr>
              <a:t>2</a:t>
            </a:r>
          </a:p>
          <a:p>
            <a:pPr>
              <a:lnSpc>
                <a:spcPts val="2400"/>
              </a:lnSpc>
            </a:pPr>
            <a:r>
              <a:rPr lang="en-US" altLang="zh-CN" dirty="0">
                <a:latin typeface="华文中宋" panose="02010600040101010101" pitchFamily="2" charset="-122"/>
                <a:ea typeface="华文中宋" panose="02010600040101010101" pitchFamily="2" charset="-122"/>
              </a:rPr>
              <a:t>3</a:t>
            </a:r>
          </a:p>
          <a:p>
            <a:pPr>
              <a:lnSpc>
                <a:spcPts val="2400"/>
              </a:lnSpc>
            </a:pPr>
            <a:r>
              <a:rPr lang="en-US" altLang="zh-CN" dirty="0">
                <a:latin typeface="华文中宋" panose="02010600040101010101" pitchFamily="2" charset="-122"/>
                <a:ea typeface="华文中宋" panose="02010600040101010101" pitchFamily="2" charset="-122"/>
              </a:rPr>
              <a:t>4</a:t>
            </a:r>
          </a:p>
          <a:p>
            <a:pPr>
              <a:lnSpc>
                <a:spcPts val="2400"/>
              </a:lnSpc>
            </a:pPr>
            <a:r>
              <a:rPr lang="en-US" altLang="zh-CN" dirty="0">
                <a:latin typeface="华文中宋" panose="02010600040101010101" pitchFamily="2" charset="-122"/>
                <a:ea typeface="华文中宋" panose="02010600040101010101" pitchFamily="2" charset="-122"/>
              </a:rPr>
              <a:t>5</a:t>
            </a:r>
          </a:p>
          <a:p>
            <a:pPr>
              <a:lnSpc>
                <a:spcPts val="2400"/>
              </a:lnSpc>
            </a:pPr>
            <a:r>
              <a:rPr lang="en-US" altLang="zh-CN" dirty="0">
                <a:latin typeface="华文中宋" panose="02010600040101010101" pitchFamily="2" charset="-122"/>
                <a:ea typeface="华文中宋" panose="02010600040101010101" pitchFamily="2" charset="-122"/>
              </a:rPr>
              <a:t>6</a:t>
            </a:r>
          </a:p>
          <a:p>
            <a:pPr>
              <a:lnSpc>
                <a:spcPts val="2400"/>
              </a:lnSpc>
            </a:pPr>
            <a:r>
              <a:rPr lang="en-US" altLang="zh-CN" dirty="0">
                <a:latin typeface="华文中宋" panose="02010600040101010101" pitchFamily="2" charset="-122"/>
                <a:ea typeface="华文中宋" panose="02010600040101010101" pitchFamily="2" charset="-122"/>
              </a:rPr>
              <a:t>7</a:t>
            </a:r>
          </a:p>
          <a:p>
            <a:pPr>
              <a:lnSpc>
                <a:spcPts val="2400"/>
              </a:lnSpc>
            </a:pPr>
            <a:r>
              <a:rPr lang="en-US" altLang="zh-CN" dirty="0">
                <a:latin typeface="华文中宋" panose="02010600040101010101" pitchFamily="2" charset="-122"/>
                <a:ea typeface="华文中宋" panose="02010600040101010101" pitchFamily="2" charset="-122"/>
              </a:rPr>
              <a:t>8</a:t>
            </a:r>
          </a:p>
          <a:p>
            <a:pPr>
              <a:lnSpc>
                <a:spcPts val="2400"/>
              </a:lnSpc>
            </a:pPr>
            <a:r>
              <a:rPr lang="en-US" altLang="zh-CN" dirty="0">
                <a:latin typeface="华文中宋" panose="02010600040101010101" pitchFamily="2" charset="-122"/>
                <a:ea typeface="华文中宋" panose="02010600040101010101" pitchFamily="2" charset="-122"/>
              </a:rPr>
              <a:t>9</a:t>
            </a:r>
          </a:p>
          <a:p>
            <a:pPr>
              <a:lnSpc>
                <a:spcPts val="2400"/>
              </a:lnSpc>
            </a:pPr>
            <a:r>
              <a:rPr lang="en-US" altLang="zh-CN" dirty="0">
                <a:latin typeface="华文中宋" panose="02010600040101010101" pitchFamily="2" charset="-122"/>
                <a:ea typeface="华文中宋" panose="02010600040101010101" pitchFamily="2" charset="-122"/>
              </a:rPr>
              <a:t>10</a:t>
            </a:r>
          </a:p>
          <a:p>
            <a:pPr>
              <a:lnSpc>
                <a:spcPts val="2400"/>
              </a:lnSpc>
            </a:pPr>
            <a:r>
              <a:rPr lang="en-US" altLang="zh-CN" dirty="0">
                <a:latin typeface="华文中宋" panose="02010600040101010101" pitchFamily="2" charset="-122"/>
                <a:ea typeface="华文中宋" panose="02010600040101010101" pitchFamily="2" charset="-122"/>
              </a:rPr>
              <a:t>11</a:t>
            </a:r>
          </a:p>
          <a:p>
            <a:pPr>
              <a:lnSpc>
                <a:spcPts val="2400"/>
              </a:lnSpc>
            </a:pPr>
            <a:r>
              <a:rPr lang="en-US" altLang="zh-CN" dirty="0">
                <a:latin typeface="华文中宋" panose="02010600040101010101" pitchFamily="2" charset="-122"/>
                <a:ea typeface="华文中宋" panose="02010600040101010101" pitchFamily="2" charset="-122"/>
              </a:rPr>
              <a:t>12</a:t>
            </a:r>
            <a:endParaRPr lang="zh-CN" altLang="en-US" dirty="0">
              <a:latin typeface="华文中宋" panose="02010600040101010101" pitchFamily="2" charset="-122"/>
              <a:ea typeface="华文中宋" panose="02010600040101010101" pitchFamily="2" charset="-122"/>
            </a:endParaRPr>
          </a:p>
        </p:txBody>
      </p:sp>
      <p:sp>
        <p:nvSpPr>
          <p:cNvPr id="57" name="矩形 56"/>
          <p:cNvSpPr/>
          <p:nvPr/>
        </p:nvSpPr>
        <p:spPr bwMode="auto">
          <a:xfrm>
            <a:off x="1698839" y="4093244"/>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8" name="矩形 57"/>
          <p:cNvSpPr/>
          <p:nvPr/>
        </p:nvSpPr>
        <p:spPr bwMode="auto">
          <a:xfrm>
            <a:off x="2285586" y="4093244"/>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61" name="矩形 60"/>
          <p:cNvSpPr/>
          <p:nvPr/>
        </p:nvSpPr>
        <p:spPr bwMode="auto">
          <a:xfrm>
            <a:off x="3288888" y="5005466"/>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99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2" name="矩形 61"/>
          <p:cNvSpPr/>
          <p:nvPr/>
        </p:nvSpPr>
        <p:spPr bwMode="auto">
          <a:xfrm>
            <a:off x="3875635" y="5005466"/>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63" name="矩形 62"/>
          <p:cNvSpPr/>
          <p:nvPr/>
        </p:nvSpPr>
        <p:spPr bwMode="auto">
          <a:xfrm>
            <a:off x="1659362" y="5308725"/>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4" name="矩形 63"/>
          <p:cNvSpPr/>
          <p:nvPr/>
        </p:nvSpPr>
        <p:spPr bwMode="auto">
          <a:xfrm>
            <a:off x="2246109" y="5308725"/>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65" name="矩形 64"/>
          <p:cNvSpPr/>
          <p:nvPr/>
        </p:nvSpPr>
        <p:spPr bwMode="auto">
          <a:xfrm>
            <a:off x="1698839" y="4439378"/>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6" name="矩形 65"/>
          <p:cNvSpPr/>
          <p:nvPr/>
        </p:nvSpPr>
        <p:spPr bwMode="auto">
          <a:xfrm>
            <a:off x="2285586" y="4439378"/>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7" name="矩形 66"/>
          <p:cNvSpPr/>
          <p:nvPr/>
        </p:nvSpPr>
        <p:spPr bwMode="auto">
          <a:xfrm>
            <a:off x="1687279" y="4722422"/>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8" name="矩形 67"/>
          <p:cNvSpPr/>
          <p:nvPr/>
        </p:nvSpPr>
        <p:spPr bwMode="auto">
          <a:xfrm>
            <a:off x="2274026" y="4722422"/>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69" name="矩形 68"/>
          <p:cNvSpPr/>
          <p:nvPr/>
        </p:nvSpPr>
        <p:spPr bwMode="auto">
          <a:xfrm>
            <a:off x="3277328" y="4428292"/>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0" name="矩形 69"/>
          <p:cNvSpPr/>
          <p:nvPr/>
        </p:nvSpPr>
        <p:spPr bwMode="auto">
          <a:xfrm>
            <a:off x="3864075" y="4428292"/>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1" name="矩形 70"/>
          <p:cNvSpPr/>
          <p:nvPr/>
        </p:nvSpPr>
        <p:spPr bwMode="auto">
          <a:xfrm>
            <a:off x="1687279" y="6193577"/>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2" name="矩形 71"/>
          <p:cNvSpPr/>
          <p:nvPr/>
        </p:nvSpPr>
        <p:spPr bwMode="auto">
          <a:xfrm>
            <a:off x="2274026" y="6193577"/>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74" name="直接箭头连接符 73"/>
          <p:cNvCxnSpPr/>
          <p:nvPr/>
        </p:nvCxnSpPr>
        <p:spPr bwMode="auto">
          <a:xfrm>
            <a:off x="908226" y="3621190"/>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箭头连接符 75"/>
          <p:cNvCxnSpPr/>
          <p:nvPr/>
        </p:nvCxnSpPr>
        <p:spPr bwMode="auto">
          <a:xfrm>
            <a:off x="908226" y="4243144"/>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7" name="直接箭头连接符 76"/>
          <p:cNvCxnSpPr/>
          <p:nvPr/>
        </p:nvCxnSpPr>
        <p:spPr bwMode="auto">
          <a:xfrm>
            <a:off x="896666" y="4536621"/>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8" name="直接箭头连接符 77"/>
          <p:cNvCxnSpPr/>
          <p:nvPr/>
        </p:nvCxnSpPr>
        <p:spPr bwMode="auto">
          <a:xfrm>
            <a:off x="883739" y="4827352"/>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9" name="直接箭头连接符 78"/>
          <p:cNvCxnSpPr/>
          <p:nvPr/>
        </p:nvCxnSpPr>
        <p:spPr bwMode="auto">
          <a:xfrm>
            <a:off x="903840" y="5106465"/>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0" name="直接箭头连接符 79"/>
          <p:cNvCxnSpPr/>
          <p:nvPr/>
        </p:nvCxnSpPr>
        <p:spPr bwMode="auto">
          <a:xfrm>
            <a:off x="868749" y="5420396"/>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箭头连接符 80"/>
          <p:cNvCxnSpPr/>
          <p:nvPr/>
        </p:nvCxnSpPr>
        <p:spPr bwMode="auto">
          <a:xfrm>
            <a:off x="868749" y="5709782"/>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2" name="直接箭头连接符 81"/>
          <p:cNvCxnSpPr/>
          <p:nvPr/>
        </p:nvCxnSpPr>
        <p:spPr bwMode="auto">
          <a:xfrm>
            <a:off x="2486715" y="4547680"/>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3" name="直接箭头连接符 82"/>
          <p:cNvCxnSpPr/>
          <p:nvPr/>
        </p:nvCxnSpPr>
        <p:spPr bwMode="auto">
          <a:xfrm>
            <a:off x="2498275" y="5106465"/>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4" name="直接箭头连接符 83"/>
          <p:cNvCxnSpPr/>
          <p:nvPr/>
        </p:nvCxnSpPr>
        <p:spPr bwMode="auto">
          <a:xfrm>
            <a:off x="896666" y="6308436"/>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5" name="矩形 84"/>
          <p:cNvSpPr/>
          <p:nvPr/>
        </p:nvSpPr>
        <p:spPr bwMode="auto">
          <a:xfrm>
            <a:off x="3277328" y="4106645"/>
            <a:ext cx="575187" cy="234779"/>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6" name="矩形 85"/>
          <p:cNvSpPr/>
          <p:nvPr/>
        </p:nvSpPr>
        <p:spPr bwMode="auto">
          <a:xfrm>
            <a:off x="3864075" y="4106645"/>
            <a:ext cx="432146" cy="234779"/>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87" name="直接箭头连接符 86"/>
          <p:cNvCxnSpPr/>
          <p:nvPr/>
        </p:nvCxnSpPr>
        <p:spPr bwMode="auto">
          <a:xfrm>
            <a:off x="2486715" y="4226033"/>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 name="文本框 2"/>
          <p:cNvSpPr txBox="1"/>
          <p:nvPr/>
        </p:nvSpPr>
        <p:spPr>
          <a:xfrm>
            <a:off x="4824534" y="2567857"/>
            <a:ext cx="3353443" cy="1015663"/>
          </a:xfrm>
          <a:prstGeom prst="rect">
            <a:avLst/>
          </a:prstGeom>
          <a:solidFill>
            <a:srgbClr val="CCFFCC"/>
          </a:solidFill>
        </p:spPr>
        <p:txBody>
          <a:bodyPr wrap="square" rtlCol="0">
            <a:spAutoFit/>
          </a:bodyPr>
          <a:lstStyle/>
          <a:p>
            <a:r>
              <a:rPr lang="zh-CN" altLang="en-US" sz="2000" dirty="0">
                <a:latin typeface="华文中宋" panose="02010600040101010101" pitchFamily="2" charset="-122"/>
                <a:ea typeface="华文中宋" panose="02010600040101010101" pitchFamily="2" charset="-122"/>
              </a:rPr>
              <a:t>在各元素被等概率检索情况下，检索成功的平均检索长度</a:t>
            </a:r>
            <a:r>
              <a:rPr lang="en-US" altLang="zh-CN" sz="2000" dirty="0">
                <a:latin typeface="华文中宋" panose="02010600040101010101" pitchFamily="2" charset="-122"/>
                <a:ea typeface="华文中宋" panose="02010600040101010101" pitchFamily="2" charset="-122"/>
              </a:rPr>
              <a:t>ASL=</a:t>
            </a:r>
            <a:r>
              <a:rPr lang="zh-CN" altLang="en-US" sz="20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1080617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拉链法示例</a:t>
            </a:r>
          </a:p>
        </p:txBody>
      </p:sp>
      <p:sp>
        <p:nvSpPr>
          <p:cNvPr id="5" name="矩形 4"/>
          <p:cNvSpPr/>
          <p:nvPr/>
        </p:nvSpPr>
        <p:spPr bwMode="auto">
          <a:xfrm>
            <a:off x="2713701"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3288888" y="137504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3864075"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4439262"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 name="矩形 8"/>
          <p:cNvSpPr/>
          <p:nvPr/>
        </p:nvSpPr>
        <p:spPr bwMode="auto">
          <a:xfrm>
            <a:off x="5014449" y="137504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5589636"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99</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6164823"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矩形 11"/>
          <p:cNvSpPr/>
          <p:nvPr/>
        </p:nvSpPr>
        <p:spPr bwMode="auto">
          <a:xfrm>
            <a:off x="6740010" y="137504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p:cNvSpPr/>
          <p:nvPr/>
        </p:nvSpPr>
        <p:spPr bwMode="auto">
          <a:xfrm>
            <a:off x="7315197"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 name="矩形 13"/>
          <p:cNvSpPr/>
          <p:nvPr/>
        </p:nvSpPr>
        <p:spPr bwMode="auto">
          <a:xfrm>
            <a:off x="7890384" y="137755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58</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8465571" y="1375041"/>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6" name="矩形 15"/>
          <p:cNvSpPr/>
          <p:nvPr/>
        </p:nvSpPr>
        <p:spPr bwMode="auto">
          <a:xfrm>
            <a:off x="2713701"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p:cNvSpPr/>
          <p:nvPr/>
        </p:nvSpPr>
        <p:spPr bwMode="auto">
          <a:xfrm>
            <a:off x="3288888" y="178799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8" name="矩形 17"/>
          <p:cNvSpPr/>
          <p:nvPr/>
        </p:nvSpPr>
        <p:spPr bwMode="auto">
          <a:xfrm>
            <a:off x="3864075"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9" name="矩形 18"/>
          <p:cNvSpPr/>
          <p:nvPr/>
        </p:nvSpPr>
        <p:spPr bwMode="auto">
          <a:xfrm>
            <a:off x="4439262"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0" name="矩形 19"/>
          <p:cNvSpPr/>
          <p:nvPr/>
        </p:nvSpPr>
        <p:spPr bwMode="auto">
          <a:xfrm>
            <a:off x="5014449" y="178799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1" name="矩形 20"/>
          <p:cNvSpPr/>
          <p:nvPr/>
        </p:nvSpPr>
        <p:spPr bwMode="auto">
          <a:xfrm>
            <a:off x="5589636"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6164823"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3" name="矩形 22"/>
          <p:cNvSpPr/>
          <p:nvPr/>
        </p:nvSpPr>
        <p:spPr bwMode="auto">
          <a:xfrm>
            <a:off x="6740010" y="178799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7315197"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5" name="矩形 24"/>
          <p:cNvSpPr/>
          <p:nvPr/>
        </p:nvSpPr>
        <p:spPr bwMode="auto">
          <a:xfrm>
            <a:off x="7890384" y="179050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8465571" y="1787996"/>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文本框 26"/>
          <p:cNvSpPr txBox="1"/>
          <p:nvPr/>
        </p:nvSpPr>
        <p:spPr>
          <a:xfrm>
            <a:off x="2045200" y="1377551"/>
            <a:ext cx="57259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key</a:t>
            </a:r>
            <a:endParaRPr lang="zh-CN" altLang="en-US" dirty="0">
              <a:latin typeface="华文中宋" panose="02010600040101010101" pitchFamily="2" charset="-122"/>
              <a:ea typeface="华文中宋" panose="02010600040101010101" pitchFamily="2" charset="-122"/>
            </a:endParaRPr>
          </a:p>
        </p:txBody>
      </p:sp>
      <p:sp>
        <p:nvSpPr>
          <p:cNvPr id="28" name="文本框 27"/>
          <p:cNvSpPr txBox="1"/>
          <p:nvPr/>
        </p:nvSpPr>
        <p:spPr>
          <a:xfrm>
            <a:off x="683978" y="1765847"/>
            <a:ext cx="2029723"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h(key)=key % 13</a:t>
            </a:r>
            <a:endParaRPr lang="zh-CN" altLang="en-US" dirty="0">
              <a:latin typeface="华文中宋" panose="02010600040101010101" pitchFamily="2" charset="-122"/>
              <a:ea typeface="华文中宋" panose="02010600040101010101" pitchFamily="2" charset="-122"/>
            </a:endParaRPr>
          </a:p>
        </p:txBody>
      </p:sp>
      <p:sp>
        <p:nvSpPr>
          <p:cNvPr id="3" name="文本框 2"/>
          <p:cNvSpPr txBox="1"/>
          <p:nvPr/>
        </p:nvSpPr>
        <p:spPr>
          <a:xfrm>
            <a:off x="4824534" y="2567857"/>
            <a:ext cx="3353443" cy="1015663"/>
          </a:xfrm>
          <a:prstGeom prst="rect">
            <a:avLst/>
          </a:prstGeom>
          <a:solidFill>
            <a:srgbClr val="CCFFCC"/>
          </a:solidFill>
        </p:spPr>
        <p:txBody>
          <a:bodyPr wrap="square" rtlCol="0">
            <a:spAutoFit/>
          </a:bodyPr>
          <a:lstStyle/>
          <a:p>
            <a:r>
              <a:rPr lang="zh-CN" altLang="en-US" sz="2000" dirty="0">
                <a:latin typeface="华文中宋" panose="02010600040101010101" pitchFamily="2" charset="-122"/>
                <a:ea typeface="华文中宋" panose="02010600040101010101" pitchFamily="2" charset="-122"/>
              </a:rPr>
              <a:t>在各元素被等概率检索情况下，检索成功的平均检索长度</a:t>
            </a:r>
            <a:r>
              <a:rPr lang="en-US" altLang="zh-CN" sz="2000" dirty="0">
                <a:latin typeface="华文中宋" panose="02010600040101010101" pitchFamily="2" charset="-122"/>
                <a:ea typeface="华文中宋" panose="02010600040101010101" pitchFamily="2" charset="-122"/>
              </a:rPr>
              <a:t>ASL=</a:t>
            </a:r>
            <a:r>
              <a:rPr lang="zh-CN" altLang="en-US" sz="2000" dirty="0">
                <a:latin typeface="华文中宋" panose="02010600040101010101" pitchFamily="2" charset="-122"/>
                <a:ea typeface="华文中宋" panose="02010600040101010101" pitchFamily="2" charset="-122"/>
              </a:rPr>
              <a:t>？</a:t>
            </a:r>
          </a:p>
        </p:txBody>
      </p:sp>
      <p:sp>
        <p:nvSpPr>
          <p:cNvPr id="75" name="矩形 74">
            <a:extLst>
              <a:ext uri="{FF2B5EF4-FFF2-40B4-BE49-F238E27FC236}">
                <a16:creationId xmlns:a16="http://schemas.microsoft.com/office/drawing/2014/main" id="{2A6C402A-D63F-49E8-95D7-17926A4C02A7}"/>
              </a:ext>
            </a:extLst>
          </p:cNvPr>
          <p:cNvSpPr/>
          <p:nvPr/>
        </p:nvSpPr>
        <p:spPr bwMode="auto">
          <a:xfrm>
            <a:off x="892232" y="4096171"/>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8" name="矩形 87">
            <a:extLst>
              <a:ext uri="{FF2B5EF4-FFF2-40B4-BE49-F238E27FC236}">
                <a16:creationId xmlns:a16="http://schemas.microsoft.com/office/drawing/2014/main" id="{63945A4B-1221-492F-9148-F17FB004DCBD}"/>
              </a:ext>
            </a:extLst>
          </p:cNvPr>
          <p:cNvSpPr/>
          <p:nvPr/>
        </p:nvSpPr>
        <p:spPr bwMode="auto">
          <a:xfrm>
            <a:off x="1467419" y="410349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9" name="矩形 88">
            <a:extLst>
              <a:ext uri="{FF2B5EF4-FFF2-40B4-BE49-F238E27FC236}">
                <a16:creationId xmlns:a16="http://schemas.microsoft.com/office/drawing/2014/main" id="{FC09F52F-F1B7-4C73-A5D9-5D61F85CDBC8}"/>
              </a:ext>
            </a:extLst>
          </p:cNvPr>
          <p:cNvSpPr/>
          <p:nvPr/>
        </p:nvSpPr>
        <p:spPr bwMode="auto">
          <a:xfrm>
            <a:off x="2042606" y="4096171"/>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0" name="矩形 89">
            <a:extLst>
              <a:ext uri="{FF2B5EF4-FFF2-40B4-BE49-F238E27FC236}">
                <a16:creationId xmlns:a16="http://schemas.microsoft.com/office/drawing/2014/main" id="{185A5E8F-B4B4-4482-B8E0-2A4ADC3491BC}"/>
              </a:ext>
            </a:extLst>
          </p:cNvPr>
          <p:cNvSpPr/>
          <p:nvPr/>
        </p:nvSpPr>
        <p:spPr bwMode="auto">
          <a:xfrm>
            <a:off x="2617793" y="4096171"/>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1" name="矩形 90">
            <a:extLst>
              <a:ext uri="{FF2B5EF4-FFF2-40B4-BE49-F238E27FC236}">
                <a16:creationId xmlns:a16="http://schemas.microsoft.com/office/drawing/2014/main" id="{C69F9153-EC0A-4A04-8546-A5070E9EE699}"/>
              </a:ext>
            </a:extLst>
          </p:cNvPr>
          <p:cNvSpPr/>
          <p:nvPr/>
        </p:nvSpPr>
        <p:spPr bwMode="auto">
          <a:xfrm>
            <a:off x="3192980" y="410349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2" name="矩形 91">
            <a:extLst>
              <a:ext uri="{FF2B5EF4-FFF2-40B4-BE49-F238E27FC236}">
                <a16:creationId xmlns:a16="http://schemas.microsoft.com/office/drawing/2014/main" id="{B7D26E54-FE1B-4F0B-81D7-30FDE858163C}"/>
              </a:ext>
            </a:extLst>
          </p:cNvPr>
          <p:cNvSpPr/>
          <p:nvPr/>
        </p:nvSpPr>
        <p:spPr bwMode="auto">
          <a:xfrm>
            <a:off x="3768167" y="4096171"/>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3" name="矩形 92">
            <a:extLst>
              <a:ext uri="{FF2B5EF4-FFF2-40B4-BE49-F238E27FC236}">
                <a16:creationId xmlns:a16="http://schemas.microsoft.com/office/drawing/2014/main" id="{31AED3C7-DDAD-42DF-BCC9-329AB587903B}"/>
              </a:ext>
            </a:extLst>
          </p:cNvPr>
          <p:cNvSpPr/>
          <p:nvPr/>
        </p:nvSpPr>
        <p:spPr bwMode="auto">
          <a:xfrm>
            <a:off x="4343354" y="4096171"/>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4" name="矩形 93">
            <a:extLst>
              <a:ext uri="{FF2B5EF4-FFF2-40B4-BE49-F238E27FC236}">
                <a16:creationId xmlns:a16="http://schemas.microsoft.com/office/drawing/2014/main" id="{356F2367-331E-4FB7-ADCC-3EAC988C46CF}"/>
              </a:ext>
            </a:extLst>
          </p:cNvPr>
          <p:cNvSpPr/>
          <p:nvPr/>
        </p:nvSpPr>
        <p:spPr bwMode="auto">
          <a:xfrm>
            <a:off x="4918541" y="410349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5" name="矩形 94">
            <a:extLst>
              <a:ext uri="{FF2B5EF4-FFF2-40B4-BE49-F238E27FC236}">
                <a16:creationId xmlns:a16="http://schemas.microsoft.com/office/drawing/2014/main" id="{62E533C3-2145-42BB-B23B-9A37C852C56A}"/>
              </a:ext>
            </a:extLst>
          </p:cNvPr>
          <p:cNvSpPr/>
          <p:nvPr/>
        </p:nvSpPr>
        <p:spPr bwMode="auto">
          <a:xfrm>
            <a:off x="5493728" y="4096171"/>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6" name="矩形 95">
            <a:extLst>
              <a:ext uri="{FF2B5EF4-FFF2-40B4-BE49-F238E27FC236}">
                <a16:creationId xmlns:a16="http://schemas.microsoft.com/office/drawing/2014/main" id="{1654A32B-E933-4DF7-979D-828C0A883CFB}"/>
              </a:ext>
            </a:extLst>
          </p:cNvPr>
          <p:cNvSpPr/>
          <p:nvPr/>
        </p:nvSpPr>
        <p:spPr bwMode="auto">
          <a:xfrm>
            <a:off x="6068915" y="4096171"/>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7" name="矩形 96">
            <a:extLst>
              <a:ext uri="{FF2B5EF4-FFF2-40B4-BE49-F238E27FC236}">
                <a16:creationId xmlns:a16="http://schemas.microsoft.com/office/drawing/2014/main" id="{2F1836D4-C604-4CD7-B997-1B6372679BBD}"/>
              </a:ext>
            </a:extLst>
          </p:cNvPr>
          <p:cNvSpPr/>
          <p:nvPr/>
        </p:nvSpPr>
        <p:spPr bwMode="auto">
          <a:xfrm>
            <a:off x="6644102" y="410349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8" name="矩形 97">
            <a:extLst>
              <a:ext uri="{FF2B5EF4-FFF2-40B4-BE49-F238E27FC236}">
                <a16:creationId xmlns:a16="http://schemas.microsoft.com/office/drawing/2014/main" id="{FAEC6F3A-7064-4C37-BDEF-CF04DF26D0C6}"/>
              </a:ext>
            </a:extLst>
          </p:cNvPr>
          <p:cNvSpPr/>
          <p:nvPr/>
        </p:nvSpPr>
        <p:spPr bwMode="auto">
          <a:xfrm>
            <a:off x="7219289" y="410212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9" name="矩形 98">
            <a:extLst>
              <a:ext uri="{FF2B5EF4-FFF2-40B4-BE49-F238E27FC236}">
                <a16:creationId xmlns:a16="http://schemas.microsoft.com/office/drawing/2014/main" id="{5F2FAC75-C7C8-4E53-BE30-BCCEA35BD979}"/>
              </a:ext>
            </a:extLst>
          </p:cNvPr>
          <p:cNvSpPr/>
          <p:nvPr/>
        </p:nvSpPr>
        <p:spPr bwMode="auto">
          <a:xfrm>
            <a:off x="7794476" y="4099613"/>
            <a:ext cx="575187" cy="41295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0" name="矩形 99">
            <a:extLst>
              <a:ext uri="{FF2B5EF4-FFF2-40B4-BE49-F238E27FC236}">
                <a16:creationId xmlns:a16="http://schemas.microsoft.com/office/drawing/2014/main" id="{28DF0CAA-960D-42F4-99B3-DF6C0FA1F43F}"/>
              </a:ext>
            </a:extLst>
          </p:cNvPr>
          <p:cNvSpPr/>
          <p:nvPr/>
        </p:nvSpPr>
        <p:spPr bwMode="auto">
          <a:xfrm>
            <a:off x="892232" y="4523770"/>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1" name="矩形 100">
            <a:extLst>
              <a:ext uri="{FF2B5EF4-FFF2-40B4-BE49-F238E27FC236}">
                <a16:creationId xmlns:a16="http://schemas.microsoft.com/office/drawing/2014/main" id="{3D57BBCD-D335-4C3B-87FF-2E7C4F57E2B8}"/>
              </a:ext>
            </a:extLst>
          </p:cNvPr>
          <p:cNvSpPr/>
          <p:nvPr/>
        </p:nvSpPr>
        <p:spPr bwMode="auto">
          <a:xfrm>
            <a:off x="1467419" y="4531092"/>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2" name="矩形 101">
            <a:extLst>
              <a:ext uri="{FF2B5EF4-FFF2-40B4-BE49-F238E27FC236}">
                <a16:creationId xmlns:a16="http://schemas.microsoft.com/office/drawing/2014/main" id="{7282A1C1-8EB4-412E-A075-E4EE330D2C41}"/>
              </a:ext>
            </a:extLst>
          </p:cNvPr>
          <p:cNvSpPr/>
          <p:nvPr/>
        </p:nvSpPr>
        <p:spPr bwMode="auto">
          <a:xfrm>
            <a:off x="2042606" y="4523770"/>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3" name="矩形 102">
            <a:extLst>
              <a:ext uri="{FF2B5EF4-FFF2-40B4-BE49-F238E27FC236}">
                <a16:creationId xmlns:a16="http://schemas.microsoft.com/office/drawing/2014/main" id="{5060143A-D2AB-4AA6-A1C1-26F7A6AA9BF9}"/>
              </a:ext>
            </a:extLst>
          </p:cNvPr>
          <p:cNvSpPr/>
          <p:nvPr/>
        </p:nvSpPr>
        <p:spPr bwMode="auto">
          <a:xfrm>
            <a:off x="2617793" y="4523770"/>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4" name="矩形 103">
            <a:extLst>
              <a:ext uri="{FF2B5EF4-FFF2-40B4-BE49-F238E27FC236}">
                <a16:creationId xmlns:a16="http://schemas.microsoft.com/office/drawing/2014/main" id="{289B7E67-21BE-44AE-8C0F-24675F28A9B2}"/>
              </a:ext>
            </a:extLst>
          </p:cNvPr>
          <p:cNvSpPr/>
          <p:nvPr/>
        </p:nvSpPr>
        <p:spPr bwMode="auto">
          <a:xfrm>
            <a:off x="3192980" y="4531092"/>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5" name="矩形 104">
            <a:extLst>
              <a:ext uri="{FF2B5EF4-FFF2-40B4-BE49-F238E27FC236}">
                <a16:creationId xmlns:a16="http://schemas.microsoft.com/office/drawing/2014/main" id="{06ABB6DE-5288-405E-BDAF-C9FDFFE5380B}"/>
              </a:ext>
            </a:extLst>
          </p:cNvPr>
          <p:cNvSpPr/>
          <p:nvPr/>
        </p:nvSpPr>
        <p:spPr bwMode="auto">
          <a:xfrm>
            <a:off x="3768167" y="4523770"/>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6" name="矩形 105">
            <a:extLst>
              <a:ext uri="{FF2B5EF4-FFF2-40B4-BE49-F238E27FC236}">
                <a16:creationId xmlns:a16="http://schemas.microsoft.com/office/drawing/2014/main" id="{61D20EAE-8852-46E4-B888-3B87DD71D4EB}"/>
              </a:ext>
            </a:extLst>
          </p:cNvPr>
          <p:cNvSpPr/>
          <p:nvPr/>
        </p:nvSpPr>
        <p:spPr bwMode="auto">
          <a:xfrm>
            <a:off x="4343354" y="4523770"/>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7" name="矩形 106">
            <a:extLst>
              <a:ext uri="{FF2B5EF4-FFF2-40B4-BE49-F238E27FC236}">
                <a16:creationId xmlns:a16="http://schemas.microsoft.com/office/drawing/2014/main" id="{EA6A88CE-055D-4259-AE92-DFFDE7B4F404}"/>
              </a:ext>
            </a:extLst>
          </p:cNvPr>
          <p:cNvSpPr/>
          <p:nvPr/>
        </p:nvSpPr>
        <p:spPr bwMode="auto">
          <a:xfrm>
            <a:off x="4918541" y="4531092"/>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8" name="矩形 107">
            <a:extLst>
              <a:ext uri="{FF2B5EF4-FFF2-40B4-BE49-F238E27FC236}">
                <a16:creationId xmlns:a16="http://schemas.microsoft.com/office/drawing/2014/main" id="{D3DF7D09-965B-4840-BE06-FC55AABB9F1F}"/>
              </a:ext>
            </a:extLst>
          </p:cNvPr>
          <p:cNvSpPr/>
          <p:nvPr/>
        </p:nvSpPr>
        <p:spPr bwMode="auto">
          <a:xfrm>
            <a:off x="5493728" y="4523770"/>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9" name="矩形 108">
            <a:extLst>
              <a:ext uri="{FF2B5EF4-FFF2-40B4-BE49-F238E27FC236}">
                <a16:creationId xmlns:a16="http://schemas.microsoft.com/office/drawing/2014/main" id="{B7CD1579-FDBB-4A9F-B1B4-C55BADA4DD64}"/>
              </a:ext>
            </a:extLst>
          </p:cNvPr>
          <p:cNvSpPr/>
          <p:nvPr/>
        </p:nvSpPr>
        <p:spPr bwMode="auto">
          <a:xfrm>
            <a:off x="6068915" y="4523770"/>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0" name="矩形 109">
            <a:extLst>
              <a:ext uri="{FF2B5EF4-FFF2-40B4-BE49-F238E27FC236}">
                <a16:creationId xmlns:a16="http://schemas.microsoft.com/office/drawing/2014/main" id="{47786C7F-4BB4-428F-BFC4-C2B12215A04A}"/>
              </a:ext>
            </a:extLst>
          </p:cNvPr>
          <p:cNvSpPr/>
          <p:nvPr/>
        </p:nvSpPr>
        <p:spPr bwMode="auto">
          <a:xfrm>
            <a:off x="6644102" y="4531092"/>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1" name="矩形 110">
            <a:extLst>
              <a:ext uri="{FF2B5EF4-FFF2-40B4-BE49-F238E27FC236}">
                <a16:creationId xmlns:a16="http://schemas.microsoft.com/office/drawing/2014/main" id="{D626C4A9-0308-4EA5-9794-1D919EE85EB0}"/>
              </a:ext>
            </a:extLst>
          </p:cNvPr>
          <p:cNvSpPr/>
          <p:nvPr/>
        </p:nvSpPr>
        <p:spPr bwMode="auto">
          <a:xfrm>
            <a:off x="7219289" y="4529722"/>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2" name="矩形 111">
            <a:extLst>
              <a:ext uri="{FF2B5EF4-FFF2-40B4-BE49-F238E27FC236}">
                <a16:creationId xmlns:a16="http://schemas.microsoft.com/office/drawing/2014/main" id="{91795723-F075-4569-89CB-CFE44D52E8C3}"/>
              </a:ext>
            </a:extLst>
          </p:cNvPr>
          <p:cNvSpPr/>
          <p:nvPr/>
        </p:nvSpPr>
        <p:spPr bwMode="auto">
          <a:xfrm>
            <a:off x="7794476" y="4527212"/>
            <a:ext cx="575187" cy="41295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3" name="矩形 112">
            <a:extLst>
              <a:ext uri="{FF2B5EF4-FFF2-40B4-BE49-F238E27FC236}">
                <a16:creationId xmlns:a16="http://schemas.microsoft.com/office/drawing/2014/main" id="{7847A4F3-A423-4F9B-A385-45172C0CDF99}"/>
              </a:ext>
            </a:extLst>
          </p:cNvPr>
          <p:cNvSpPr/>
          <p:nvPr/>
        </p:nvSpPr>
        <p:spPr bwMode="auto">
          <a:xfrm>
            <a:off x="947584" y="3784046"/>
            <a:ext cx="7477431" cy="412955"/>
          </a:xfrm>
          <a:prstGeom prst="rect">
            <a:avLst/>
          </a:prstGeom>
          <a:no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0      1      2     3      4       5     6     7     8      9      10    11    12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314020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拉链法</a:t>
            </a:r>
          </a:p>
        </p:txBody>
      </p:sp>
      <p:sp>
        <p:nvSpPr>
          <p:cNvPr id="3" name="内容占位符 2"/>
          <p:cNvSpPr>
            <a:spLocks noGrp="1"/>
          </p:cNvSpPr>
          <p:nvPr>
            <p:ph idx="1"/>
          </p:nvPr>
        </p:nvSpPr>
        <p:spPr>
          <a:xfrm>
            <a:off x="452354" y="1341438"/>
            <a:ext cx="8153400" cy="4784725"/>
          </a:xfrm>
        </p:spPr>
        <p:txBody>
          <a:bodyPr/>
          <a:lstStyle/>
          <a:p>
            <a:r>
              <a:rPr lang="zh-CN" altLang="en-US" dirty="0"/>
              <a:t>各链接表上的结点动态申请</a:t>
            </a:r>
            <a:r>
              <a:rPr lang="en-US" altLang="zh-CN" dirty="0"/>
              <a:t>, </a:t>
            </a:r>
            <a:r>
              <a:rPr lang="zh-CN" altLang="en-US" dirty="0"/>
              <a:t>适合构造散列表前无法确定表长的情况</a:t>
            </a:r>
            <a:endParaRPr lang="en-US" altLang="zh-CN" dirty="0"/>
          </a:p>
          <a:p>
            <a:r>
              <a:rPr lang="zh-CN" altLang="en-US" dirty="0"/>
              <a:t>不会造成堆积现象</a:t>
            </a:r>
            <a:r>
              <a:rPr lang="en-US" altLang="zh-CN" dirty="0"/>
              <a:t>, </a:t>
            </a:r>
            <a:r>
              <a:rPr lang="zh-CN" altLang="en-US" dirty="0"/>
              <a:t>结点的删除比较方便</a:t>
            </a:r>
            <a:endParaRPr lang="en-US" altLang="zh-CN" dirty="0"/>
          </a:p>
          <a:p>
            <a:endParaRPr lang="en-US" altLang="zh-CN" dirty="0"/>
          </a:p>
        </p:txBody>
      </p:sp>
    </p:spTree>
    <p:extLst>
      <p:ext uri="{BB962C8B-B14F-4D97-AF65-F5344CB8AC3E}">
        <p14:creationId xmlns:p14="http://schemas.microsoft.com/office/powerpoint/2010/main" val="22082549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补充</a:t>
            </a:r>
          </a:p>
        </p:txBody>
      </p:sp>
      <p:grpSp>
        <p:nvGrpSpPr>
          <p:cNvPr id="17418" name="Group 22"/>
          <p:cNvGrpSpPr>
            <a:grpSpLocks/>
          </p:cNvGrpSpPr>
          <p:nvPr/>
        </p:nvGrpSpPr>
        <p:grpSpPr bwMode="auto">
          <a:xfrm>
            <a:off x="1927069" y="3175911"/>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r>
                <a:rPr lang="zh-CN" altLang="en-US" sz="2400" dirty="0">
                  <a:solidFill>
                    <a:srgbClr val="555555"/>
                  </a:solidFill>
                  <a:latin typeface="黑体" pitchFamily="49" charset="-122"/>
                  <a:ea typeface="黑体" pitchFamily="49" charset="-122"/>
                  <a:sym typeface="微软雅黑" pitchFamily="34" charset="-122"/>
                </a:rPr>
                <a:t> </a:t>
              </a:r>
              <a:r>
                <a:rPr lang="zh-CN" altLang="en-US" sz="2400" dirty="0">
                  <a:solidFill>
                    <a:srgbClr val="FF0000"/>
                  </a:solidFill>
                  <a:latin typeface="黑体" pitchFamily="49" charset="-122"/>
                  <a:ea typeface="黑体" pitchFamily="49" charset="-122"/>
                  <a:sym typeface="微软雅黑" pitchFamily="34" charset="-122"/>
                </a:rPr>
                <a:t>关于文件</a:t>
              </a:r>
              <a:endParaRPr lang="zh-CN" altLang="en-US" sz="2400" dirty="0">
                <a:solidFill>
                  <a:srgbClr val="FF0000"/>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3781323750"/>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磁盘与文件</a:t>
            </a:r>
          </a:p>
        </p:txBody>
      </p:sp>
      <p:sp>
        <p:nvSpPr>
          <p:cNvPr id="3" name="内容占位符 2"/>
          <p:cNvSpPr>
            <a:spLocks noGrp="1"/>
          </p:cNvSpPr>
          <p:nvPr>
            <p:ph idx="1"/>
          </p:nvPr>
        </p:nvSpPr>
        <p:spPr>
          <a:xfrm>
            <a:off x="216733" y="1371419"/>
            <a:ext cx="8153400" cy="2750876"/>
          </a:xfrm>
        </p:spPr>
        <p:txBody>
          <a:bodyPr/>
          <a:lstStyle/>
          <a:p>
            <a:pPr>
              <a:lnSpc>
                <a:spcPts val="2200"/>
              </a:lnSpc>
            </a:pPr>
            <a:r>
              <a:rPr lang="zh-CN" altLang="en-US" sz="1800" dirty="0"/>
              <a:t>磁盘将若干盘片串在一根主轴上形成一个盘组，当主轴旋转时带动各个盘片旋转</a:t>
            </a:r>
            <a:endParaRPr lang="en-US" altLang="zh-CN" sz="1800" dirty="0"/>
          </a:p>
          <a:p>
            <a:pPr>
              <a:lnSpc>
                <a:spcPts val="2200"/>
              </a:lnSpc>
            </a:pPr>
            <a:r>
              <a:rPr lang="zh-CN" altLang="en-US" sz="1800" dirty="0"/>
              <a:t>每个盘面上包含大小不同的许多同心圆，每个圆圈称为一个磁道，各个盘面的半径相同的磁道合在一起构成一个柱面</a:t>
            </a:r>
          </a:p>
          <a:p>
            <a:pPr>
              <a:lnSpc>
                <a:spcPts val="2200"/>
              </a:lnSpc>
            </a:pPr>
            <a:r>
              <a:rPr lang="zh-CN" altLang="en-US" sz="1800" dirty="0"/>
              <a:t>一个磁道又可分为若干段，每段是一个页块（物理记录）</a:t>
            </a:r>
          </a:p>
          <a:p>
            <a:pPr>
              <a:lnSpc>
                <a:spcPts val="2200"/>
              </a:lnSpc>
            </a:pPr>
            <a:r>
              <a:rPr lang="zh-CN" altLang="en-US" sz="1800" dirty="0"/>
              <a:t>一个盘组上从大到小的存储地址为：柱面、磁道和页块</a:t>
            </a:r>
          </a:p>
        </p:txBody>
      </p:sp>
      <p:pic>
        <p:nvPicPr>
          <p:cNvPr id="4" name="Picture 2" descr="http://img.my.csdn.net/uploads/201210/18/1350546667_862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94158" y="3388219"/>
            <a:ext cx="3810000" cy="3086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1149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访问外存</a:t>
            </a:r>
          </a:p>
        </p:txBody>
      </p:sp>
      <p:sp>
        <p:nvSpPr>
          <p:cNvPr id="3" name="内容占位符 2"/>
          <p:cNvSpPr>
            <a:spLocks noGrp="1"/>
          </p:cNvSpPr>
          <p:nvPr>
            <p:ph idx="1"/>
          </p:nvPr>
        </p:nvSpPr>
        <p:spPr>
          <a:xfrm>
            <a:off x="452354" y="1341438"/>
            <a:ext cx="8153400" cy="4784725"/>
          </a:xfrm>
        </p:spPr>
        <p:txBody>
          <a:bodyPr/>
          <a:lstStyle/>
          <a:p>
            <a:r>
              <a:rPr lang="zh-CN" altLang="en-US" dirty="0"/>
              <a:t>访外存过程</a:t>
            </a:r>
            <a:endParaRPr lang="en-US" altLang="zh-CN" dirty="0"/>
          </a:p>
          <a:p>
            <a:pPr lvl="1"/>
            <a:r>
              <a:rPr lang="zh-CN" altLang="en-US" dirty="0"/>
              <a:t>选定柱面，机械动作，比较慢；选定磁道，电子线路实现，比较快；找物理记录，机械动作，较慢</a:t>
            </a:r>
          </a:p>
          <a:p>
            <a:pPr lvl="1"/>
            <a:r>
              <a:rPr lang="zh-CN" altLang="en-US" dirty="0"/>
              <a:t>实际读写信息的时间比定位时间少得多，访问磁盘中的数据比访问内存慢</a:t>
            </a:r>
            <a:r>
              <a:rPr lang="en-US" altLang="zh-CN" b="1" dirty="0"/>
              <a:t>5</a:t>
            </a:r>
            <a:r>
              <a:rPr lang="zh-CN" altLang="en-US" dirty="0"/>
              <a:t>－</a:t>
            </a:r>
            <a:r>
              <a:rPr lang="en-US" altLang="zh-CN" b="1" dirty="0"/>
              <a:t>6</a:t>
            </a:r>
            <a:r>
              <a:rPr lang="zh-CN" altLang="en-US" dirty="0"/>
              <a:t>个数量级</a:t>
            </a:r>
          </a:p>
          <a:p>
            <a:pPr lvl="1"/>
            <a:r>
              <a:rPr lang="zh-CN" altLang="en-US" dirty="0"/>
              <a:t>主机对外存储器上的数据必须按页块存取（不能直接按字或者字节存取）</a:t>
            </a:r>
          </a:p>
          <a:p>
            <a:pPr lvl="1"/>
            <a:r>
              <a:rPr lang="zh-CN" altLang="en-US" dirty="0"/>
              <a:t>页块是内存与外存进行交换的物理单位</a:t>
            </a:r>
          </a:p>
          <a:p>
            <a:endParaRPr lang="en-US" altLang="zh-CN" dirty="0"/>
          </a:p>
        </p:txBody>
      </p:sp>
    </p:spTree>
    <p:extLst>
      <p:ext uri="{BB962C8B-B14F-4D97-AF65-F5344CB8AC3E}">
        <p14:creationId xmlns:p14="http://schemas.microsoft.com/office/powerpoint/2010/main" val="27752203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文件读写</a:t>
            </a:r>
          </a:p>
        </p:txBody>
      </p:sp>
      <p:sp>
        <p:nvSpPr>
          <p:cNvPr id="3" name="内容占位符 2"/>
          <p:cNvSpPr>
            <a:spLocks noGrp="1"/>
          </p:cNvSpPr>
          <p:nvPr>
            <p:ph idx="1"/>
          </p:nvPr>
        </p:nvSpPr>
        <p:spPr>
          <a:xfrm>
            <a:off x="452354" y="1341438"/>
            <a:ext cx="8153400" cy="4784725"/>
          </a:xfrm>
        </p:spPr>
        <p:txBody>
          <a:bodyPr/>
          <a:lstStyle/>
          <a:p>
            <a:r>
              <a:rPr lang="zh-CN" altLang="en-US" dirty="0"/>
              <a:t>读外存上的数据</a:t>
            </a:r>
            <a:endParaRPr lang="en-US" altLang="zh-CN" dirty="0"/>
          </a:p>
          <a:p>
            <a:pPr lvl="1"/>
            <a:r>
              <a:rPr lang="zh-CN" altLang="en-US" dirty="0"/>
              <a:t>把外存上一个或者多个物理记录读到内存的指定的区域（缓冲区）</a:t>
            </a:r>
          </a:p>
          <a:p>
            <a:pPr lvl="1"/>
            <a:r>
              <a:rPr lang="zh-CN" altLang="en-US" dirty="0"/>
              <a:t>在缓冲区中找到需要的逻辑记录进行处理。</a:t>
            </a:r>
          </a:p>
          <a:p>
            <a:r>
              <a:rPr lang="zh-CN" altLang="en-US" dirty="0"/>
              <a:t>写数据到外存</a:t>
            </a:r>
            <a:endParaRPr lang="en-US" altLang="zh-CN" dirty="0"/>
          </a:p>
          <a:p>
            <a:pPr lvl="1"/>
            <a:r>
              <a:rPr lang="zh-CN" altLang="en-US" dirty="0"/>
              <a:t>将数据写到缓冲区中，然后通过主机与外存的接口，把缓冲区中的数据写到外存储器的物理记录中</a:t>
            </a:r>
            <a:endParaRPr lang="en-US" altLang="zh-CN" dirty="0"/>
          </a:p>
        </p:txBody>
      </p:sp>
    </p:spTree>
    <p:extLst>
      <p:ext uri="{BB962C8B-B14F-4D97-AF65-F5344CB8AC3E}">
        <p14:creationId xmlns:p14="http://schemas.microsoft.com/office/powerpoint/2010/main" val="271138681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文件与逻辑记录</a:t>
            </a:r>
          </a:p>
        </p:txBody>
      </p:sp>
      <p:sp>
        <p:nvSpPr>
          <p:cNvPr id="3" name="内容占位符 2"/>
          <p:cNvSpPr>
            <a:spLocks noGrp="1"/>
          </p:cNvSpPr>
          <p:nvPr>
            <p:ph idx="1"/>
          </p:nvPr>
        </p:nvSpPr>
        <p:spPr>
          <a:xfrm>
            <a:off x="452354" y="1341438"/>
            <a:ext cx="8691646" cy="5194273"/>
          </a:xfrm>
        </p:spPr>
        <p:txBody>
          <a:bodyPr/>
          <a:lstStyle/>
          <a:p>
            <a:r>
              <a:rPr lang="zh-CN" altLang="en-US" dirty="0"/>
              <a:t>文件通常指存储在外存的数据，是逻辑记录的集合</a:t>
            </a:r>
          </a:p>
          <a:p>
            <a:pPr lvl="1"/>
            <a:r>
              <a:rPr lang="zh-CN" altLang="en-US" dirty="0"/>
              <a:t>逻辑记录（简称记录）是应用程序需要进行内外存交换的逻辑单位</a:t>
            </a:r>
          </a:p>
          <a:p>
            <a:pPr lvl="1"/>
            <a:r>
              <a:rPr lang="zh-CN" altLang="en-US" dirty="0"/>
              <a:t>每个记录可以包含若干数据项，能够唯一标识该记录的数据项称为关键码</a:t>
            </a:r>
          </a:p>
          <a:p>
            <a:r>
              <a:rPr lang="zh-CN" altLang="en-US" dirty="0"/>
              <a:t>逻辑记录在外存储器上的地址由两部分组成</a:t>
            </a:r>
            <a:endParaRPr lang="en-US" altLang="zh-CN" dirty="0"/>
          </a:p>
          <a:p>
            <a:pPr lvl="1"/>
            <a:r>
              <a:rPr lang="zh-CN" altLang="en-US" dirty="0"/>
              <a:t>逻辑记录所在物理存储块的地址</a:t>
            </a:r>
            <a:endParaRPr lang="en-US" altLang="zh-CN" dirty="0"/>
          </a:p>
          <a:p>
            <a:pPr lvl="1"/>
            <a:r>
              <a:rPr lang="zh-CN" altLang="en-US" dirty="0"/>
              <a:t>逻辑记录在物理存储块内的相对位置</a:t>
            </a:r>
          </a:p>
          <a:p>
            <a:r>
              <a:rPr lang="zh-CN" altLang="en-US" dirty="0"/>
              <a:t>由于缓冲区的大小受到内存容量的限制，所以减少访外次数的有效方法是精心设计文件的结构，使外存中存放的记录，相互关联，以便于成批处理</a:t>
            </a:r>
            <a:endParaRPr lang="en-US" altLang="zh-CN" dirty="0"/>
          </a:p>
        </p:txBody>
      </p:sp>
    </p:spTree>
    <p:extLst>
      <p:ext uri="{BB962C8B-B14F-4D97-AF65-F5344CB8AC3E}">
        <p14:creationId xmlns:p14="http://schemas.microsoft.com/office/powerpoint/2010/main" val="1507589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r>
              <a:rPr lang="zh-CN" altLang="en-US" sz="2400" dirty="0">
                <a:solidFill>
                  <a:srgbClr val="FF0000"/>
                </a:solidFill>
                <a:latin typeface="黑体" pitchFamily="49" charset="-122"/>
                <a:ea typeface="黑体" pitchFamily="49" charset="-122"/>
                <a:sym typeface="微软雅黑" pitchFamily="34" charset="-122"/>
              </a:rPr>
              <a:t>集合的存储表示</a:t>
            </a:r>
            <a:endParaRPr lang="zh-CN" altLang="en-US" sz="2400" dirty="0">
              <a:solidFill>
                <a:srgbClr val="FF0000"/>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字典的散列表示</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字典的顺序表示</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字典概念</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r>
                <a:rPr lang="zh-CN" altLang="en-US" sz="2400" dirty="0">
                  <a:solidFill>
                    <a:srgbClr val="555555"/>
                  </a:solidFill>
                  <a:latin typeface="黑体" pitchFamily="49" charset="-122"/>
                  <a:ea typeface="黑体" pitchFamily="49" charset="-122"/>
                  <a:sym typeface="微软雅黑" pitchFamily="34" charset="-122"/>
                </a:rPr>
                <a:t> 集合概念</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3103900374"/>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散列文件</a:t>
            </a:r>
          </a:p>
        </p:txBody>
      </p:sp>
      <p:sp>
        <p:nvSpPr>
          <p:cNvPr id="3" name="内容占位符 2"/>
          <p:cNvSpPr>
            <a:spLocks noGrp="1"/>
          </p:cNvSpPr>
          <p:nvPr>
            <p:ph idx="1"/>
          </p:nvPr>
        </p:nvSpPr>
        <p:spPr>
          <a:xfrm>
            <a:off x="452354" y="1341438"/>
            <a:ext cx="8691646" cy="4784725"/>
          </a:xfrm>
        </p:spPr>
        <p:txBody>
          <a:bodyPr/>
          <a:lstStyle/>
          <a:p>
            <a:r>
              <a:rPr lang="zh-CN" altLang="en-US" dirty="0"/>
              <a:t>散列文件是存储在外存的大型字典结构，其将散列函数作用到记录的关键码，以确定记录在外存的存储地址</a:t>
            </a:r>
          </a:p>
          <a:p>
            <a:r>
              <a:rPr lang="zh-CN" altLang="en-US" dirty="0"/>
              <a:t>冲突处理策略：采用拉链法（适合外存的分块存储）</a:t>
            </a:r>
          </a:p>
          <a:p>
            <a:endParaRPr lang="zh-CN" altLang="en-US" dirty="0"/>
          </a:p>
          <a:p>
            <a:endParaRPr lang="en-US" altLang="zh-CN" dirty="0"/>
          </a:p>
        </p:txBody>
      </p:sp>
    </p:spTree>
    <p:extLst>
      <p:ext uri="{BB962C8B-B14F-4D97-AF65-F5344CB8AC3E}">
        <p14:creationId xmlns:p14="http://schemas.microsoft.com/office/powerpoint/2010/main" val="40813988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散列文件</a:t>
            </a:r>
          </a:p>
        </p:txBody>
      </p:sp>
      <p:sp>
        <p:nvSpPr>
          <p:cNvPr id="3" name="内容占位符 2"/>
          <p:cNvSpPr>
            <a:spLocks noGrp="1"/>
          </p:cNvSpPr>
          <p:nvPr>
            <p:ph idx="1"/>
          </p:nvPr>
        </p:nvSpPr>
        <p:spPr/>
        <p:txBody>
          <a:bodyPr/>
          <a:lstStyle/>
          <a:p>
            <a:r>
              <a:rPr lang="zh-CN" altLang="en-US" dirty="0"/>
              <a:t>按桶散列构建散列文件</a:t>
            </a:r>
            <a:endParaRPr lang="en-US" altLang="zh-CN" dirty="0"/>
          </a:p>
          <a:p>
            <a:pPr lvl="1"/>
            <a:r>
              <a:rPr lang="zh-CN" altLang="en-US" dirty="0"/>
              <a:t>由若干个桶和一个桶目录表构成</a:t>
            </a:r>
            <a:endParaRPr lang="en-US" altLang="zh-CN" dirty="0"/>
          </a:p>
          <a:p>
            <a:r>
              <a:rPr lang="zh-CN" altLang="en-US" dirty="0"/>
              <a:t>桶</a:t>
            </a:r>
            <a:endParaRPr lang="en-US" altLang="zh-CN" dirty="0"/>
          </a:p>
          <a:p>
            <a:pPr lvl="1"/>
            <a:r>
              <a:rPr lang="zh-CN" altLang="en-US" dirty="0"/>
              <a:t>由</a:t>
            </a:r>
            <a:r>
              <a:rPr lang="en-US" altLang="zh-CN" dirty="0"/>
              <a:t>0</a:t>
            </a:r>
            <a:r>
              <a:rPr lang="zh-CN" altLang="en-US" dirty="0"/>
              <a:t>个或多个外存的页块通过指针的链接而构成，散列函数值相同的记录存在在同一个桶中（对应拉链法中存放同义词的链表）</a:t>
            </a:r>
            <a:endParaRPr lang="en-US" altLang="zh-CN" dirty="0"/>
          </a:p>
          <a:p>
            <a:endParaRPr lang="zh-CN" altLang="en-US" dirty="0"/>
          </a:p>
          <a:p>
            <a:r>
              <a:rPr lang="zh-CN" altLang="en-US" dirty="0"/>
              <a:t>桶目录表</a:t>
            </a:r>
            <a:endParaRPr lang="en-US" altLang="zh-CN" dirty="0"/>
          </a:p>
          <a:p>
            <a:pPr lvl="1"/>
            <a:r>
              <a:rPr lang="zh-CN" altLang="en-US" dirty="0"/>
              <a:t>一个指针序列，每个指针指向一个桶的首页块</a:t>
            </a:r>
            <a:endParaRPr lang="en-US" altLang="zh-CN" dirty="0"/>
          </a:p>
          <a:p>
            <a:endParaRPr lang="zh-CN" altLang="en-US" dirty="0"/>
          </a:p>
          <a:p>
            <a:endParaRPr lang="zh-CN" altLang="en-US" dirty="0"/>
          </a:p>
        </p:txBody>
      </p:sp>
    </p:spTree>
    <p:extLst>
      <p:ext uri="{BB962C8B-B14F-4D97-AF65-F5344CB8AC3E}">
        <p14:creationId xmlns:p14="http://schemas.microsoft.com/office/powerpoint/2010/main" val="18505119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散列文件</a:t>
            </a:r>
          </a:p>
        </p:txBody>
      </p:sp>
      <p:sp>
        <p:nvSpPr>
          <p:cNvPr id="4" name="矩形 3"/>
          <p:cNvSpPr/>
          <p:nvPr/>
        </p:nvSpPr>
        <p:spPr bwMode="auto">
          <a:xfrm>
            <a:off x="1028403" y="1615768"/>
            <a:ext cx="995794" cy="53512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 name="矩形 4"/>
          <p:cNvSpPr/>
          <p:nvPr/>
        </p:nvSpPr>
        <p:spPr bwMode="auto">
          <a:xfrm>
            <a:off x="1028403" y="2148739"/>
            <a:ext cx="995794" cy="53512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6" name="矩形 5"/>
          <p:cNvSpPr/>
          <p:nvPr/>
        </p:nvSpPr>
        <p:spPr bwMode="auto">
          <a:xfrm>
            <a:off x="1028403" y="2681710"/>
            <a:ext cx="995794" cy="53512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 name="矩形 6"/>
          <p:cNvSpPr/>
          <p:nvPr/>
        </p:nvSpPr>
        <p:spPr bwMode="auto">
          <a:xfrm>
            <a:off x="1028403" y="3214681"/>
            <a:ext cx="995794" cy="53512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1028403" y="3747652"/>
            <a:ext cx="995794" cy="53512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1028403" y="4280623"/>
            <a:ext cx="995794" cy="53512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1028403" y="5879536"/>
            <a:ext cx="995794" cy="53512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1028403" y="4813594"/>
            <a:ext cx="995794" cy="53512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2" name="矩形 11"/>
          <p:cNvSpPr/>
          <p:nvPr/>
        </p:nvSpPr>
        <p:spPr bwMode="auto">
          <a:xfrm>
            <a:off x="1028403" y="5346565"/>
            <a:ext cx="995794" cy="53512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p:cNvSpPr/>
          <p:nvPr/>
        </p:nvSpPr>
        <p:spPr bwMode="auto">
          <a:xfrm>
            <a:off x="2499014" y="2202841"/>
            <a:ext cx="575187" cy="41773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8" name="矩形 17"/>
          <p:cNvSpPr/>
          <p:nvPr/>
        </p:nvSpPr>
        <p:spPr bwMode="auto">
          <a:xfrm>
            <a:off x="3070771" y="2202841"/>
            <a:ext cx="432146" cy="41773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9" name="矩形 18"/>
          <p:cNvSpPr/>
          <p:nvPr/>
        </p:nvSpPr>
        <p:spPr bwMode="auto">
          <a:xfrm>
            <a:off x="2523470" y="4896338"/>
            <a:ext cx="575187" cy="41773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0" name="矩形 19"/>
          <p:cNvSpPr/>
          <p:nvPr/>
        </p:nvSpPr>
        <p:spPr bwMode="auto">
          <a:xfrm>
            <a:off x="3095227" y="4896338"/>
            <a:ext cx="432146" cy="41773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21" name="矩形 20"/>
          <p:cNvSpPr/>
          <p:nvPr/>
        </p:nvSpPr>
        <p:spPr bwMode="auto">
          <a:xfrm>
            <a:off x="2517434" y="3820425"/>
            <a:ext cx="575187" cy="41773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3089191" y="3820425"/>
            <a:ext cx="432146" cy="41773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4077503" y="2213199"/>
            <a:ext cx="575187" cy="41773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矩形 26"/>
          <p:cNvSpPr/>
          <p:nvPr/>
        </p:nvSpPr>
        <p:spPr bwMode="auto">
          <a:xfrm>
            <a:off x="4649260" y="2213199"/>
            <a:ext cx="432146" cy="41773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28" name="矩形 27"/>
          <p:cNvSpPr/>
          <p:nvPr/>
        </p:nvSpPr>
        <p:spPr bwMode="auto">
          <a:xfrm>
            <a:off x="4125934" y="3820425"/>
            <a:ext cx="575187" cy="41773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9" name="矩形 28"/>
          <p:cNvSpPr/>
          <p:nvPr/>
        </p:nvSpPr>
        <p:spPr bwMode="auto">
          <a:xfrm>
            <a:off x="4712681" y="3820425"/>
            <a:ext cx="432146" cy="41773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2" name="矩形 31"/>
          <p:cNvSpPr/>
          <p:nvPr/>
        </p:nvSpPr>
        <p:spPr bwMode="auto">
          <a:xfrm>
            <a:off x="2514004" y="3223208"/>
            <a:ext cx="575187" cy="41773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3" name="矩形 32"/>
          <p:cNvSpPr/>
          <p:nvPr/>
        </p:nvSpPr>
        <p:spPr bwMode="auto">
          <a:xfrm>
            <a:off x="3085761" y="3223208"/>
            <a:ext cx="432146" cy="41773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6" name="矩形 35"/>
          <p:cNvSpPr/>
          <p:nvPr/>
        </p:nvSpPr>
        <p:spPr bwMode="auto">
          <a:xfrm>
            <a:off x="4092493" y="3212122"/>
            <a:ext cx="575187" cy="41773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7" name="矩形 36"/>
          <p:cNvSpPr/>
          <p:nvPr/>
        </p:nvSpPr>
        <p:spPr bwMode="auto">
          <a:xfrm>
            <a:off x="4664250" y="3212122"/>
            <a:ext cx="432146" cy="41773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8" name="矩形 37"/>
          <p:cNvSpPr/>
          <p:nvPr/>
        </p:nvSpPr>
        <p:spPr bwMode="auto">
          <a:xfrm>
            <a:off x="2526900" y="5950960"/>
            <a:ext cx="575187" cy="41773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9" name="矩形 38"/>
          <p:cNvSpPr/>
          <p:nvPr/>
        </p:nvSpPr>
        <p:spPr bwMode="auto">
          <a:xfrm>
            <a:off x="3098657" y="5950960"/>
            <a:ext cx="432146" cy="41773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40" name="直接箭头连接符 39"/>
          <p:cNvCxnSpPr/>
          <p:nvPr/>
        </p:nvCxnSpPr>
        <p:spPr bwMode="auto">
          <a:xfrm>
            <a:off x="1740886" y="2423863"/>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1" name="直接箭头连接符 40"/>
          <p:cNvCxnSpPr/>
          <p:nvPr/>
        </p:nvCxnSpPr>
        <p:spPr bwMode="auto">
          <a:xfrm>
            <a:off x="3286890" y="2426135"/>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箭头连接符 42"/>
          <p:cNvCxnSpPr/>
          <p:nvPr/>
        </p:nvCxnSpPr>
        <p:spPr bwMode="auto">
          <a:xfrm>
            <a:off x="1711831" y="3443447"/>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5" name="直接箭头连接符 44"/>
          <p:cNvCxnSpPr/>
          <p:nvPr/>
        </p:nvCxnSpPr>
        <p:spPr bwMode="auto">
          <a:xfrm>
            <a:off x="1740886" y="4029430"/>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7" name="直接箭头连接符 46"/>
          <p:cNvCxnSpPr/>
          <p:nvPr/>
        </p:nvCxnSpPr>
        <p:spPr bwMode="auto">
          <a:xfrm>
            <a:off x="1726821" y="5109274"/>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8" name="直接箭头连接符 47"/>
          <p:cNvCxnSpPr/>
          <p:nvPr/>
        </p:nvCxnSpPr>
        <p:spPr bwMode="auto">
          <a:xfrm>
            <a:off x="3301880" y="3469496"/>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箭头连接符 48"/>
          <p:cNvCxnSpPr/>
          <p:nvPr/>
        </p:nvCxnSpPr>
        <p:spPr bwMode="auto">
          <a:xfrm>
            <a:off x="3335321" y="4029430"/>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直接箭头连接符 49"/>
          <p:cNvCxnSpPr/>
          <p:nvPr/>
        </p:nvCxnSpPr>
        <p:spPr bwMode="auto">
          <a:xfrm>
            <a:off x="1736287" y="6156711"/>
            <a:ext cx="790613"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1" name="文本框 50"/>
          <p:cNvSpPr txBox="1"/>
          <p:nvPr/>
        </p:nvSpPr>
        <p:spPr>
          <a:xfrm>
            <a:off x="921006" y="1217810"/>
            <a:ext cx="1210588"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桶目录表</a:t>
            </a:r>
          </a:p>
        </p:txBody>
      </p:sp>
      <p:sp>
        <p:nvSpPr>
          <p:cNvPr id="52" name="文本框 51"/>
          <p:cNvSpPr txBox="1"/>
          <p:nvPr/>
        </p:nvSpPr>
        <p:spPr>
          <a:xfrm>
            <a:off x="3125333" y="1237504"/>
            <a:ext cx="1210588"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桶的页块</a:t>
            </a:r>
          </a:p>
        </p:txBody>
      </p:sp>
    </p:spTree>
    <p:extLst>
      <p:ext uri="{BB962C8B-B14F-4D97-AF65-F5344CB8AC3E}">
        <p14:creationId xmlns:p14="http://schemas.microsoft.com/office/powerpoint/2010/main" val="288673397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散列文件的检索</a:t>
            </a:r>
          </a:p>
        </p:txBody>
      </p:sp>
      <p:sp>
        <p:nvSpPr>
          <p:cNvPr id="3" name="内容占位符 2"/>
          <p:cNvSpPr>
            <a:spLocks noGrp="1"/>
          </p:cNvSpPr>
          <p:nvPr>
            <p:ph idx="1"/>
          </p:nvPr>
        </p:nvSpPr>
        <p:spPr>
          <a:xfrm>
            <a:off x="612774" y="1341439"/>
            <a:ext cx="8531225" cy="2286182"/>
          </a:xfrm>
        </p:spPr>
        <p:txBody>
          <a:bodyPr/>
          <a:lstStyle/>
          <a:p>
            <a:r>
              <a:rPr lang="zh-CN" altLang="en-US" sz="2000" dirty="0"/>
              <a:t>计算ｈ</a:t>
            </a:r>
            <a:r>
              <a:rPr lang="en-US" altLang="zh-CN" sz="2000" dirty="0"/>
              <a:t>(key)</a:t>
            </a:r>
            <a:r>
              <a:rPr lang="zh-CN" altLang="en-US" sz="2000" dirty="0"/>
              <a:t>，设ｈ</a:t>
            </a:r>
            <a:r>
              <a:rPr lang="en-US" altLang="zh-CN" sz="2000" dirty="0"/>
              <a:t>(key)</a:t>
            </a:r>
            <a:r>
              <a:rPr lang="zh-CN" altLang="en-US" sz="2000" dirty="0"/>
              <a:t>＝ｉ</a:t>
            </a:r>
            <a:endParaRPr lang="en-US" altLang="zh-CN" sz="2000" dirty="0"/>
          </a:p>
          <a:p>
            <a:r>
              <a:rPr lang="zh-CN" altLang="en-US" sz="2000" dirty="0"/>
              <a:t>查阅桶目录表的第ｉ项，得到第ｉ个桶的首页块地址</a:t>
            </a:r>
            <a:endParaRPr lang="en-US" altLang="zh-CN" sz="2000" dirty="0"/>
          </a:p>
          <a:p>
            <a:r>
              <a:rPr lang="zh-CN" altLang="en-US" sz="2000" dirty="0"/>
              <a:t>读入首页块，在块上进行顺序查找；找到关键码为</a:t>
            </a:r>
            <a:r>
              <a:rPr lang="en-US" altLang="zh-CN" sz="2000" b="1" dirty="0"/>
              <a:t>key</a:t>
            </a:r>
            <a:r>
              <a:rPr lang="zh-CN" altLang="en-US" sz="2000" dirty="0"/>
              <a:t>的记录则结束，否则根据块之间的链指针读入下一块，继续查找；直到找到或者找遍全桶时结束</a:t>
            </a:r>
          </a:p>
        </p:txBody>
      </p:sp>
    </p:spTree>
    <p:extLst>
      <p:ext uri="{BB962C8B-B14F-4D97-AF65-F5344CB8AC3E}">
        <p14:creationId xmlns:p14="http://schemas.microsoft.com/office/powerpoint/2010/main" val="23921849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散列文件的插入</a:t>
            </a:r>
          </a:p>
        </p:txBody>
      </p:sp>
      <p:sp>
        <p:nvSpPr>
          <p:cNvPr id="3" name="内容占位符 2"/>
          <p:cNvSpPr>
            <a:spLocks noGrp="1"/>
          </p:cNvSpPr>
          <p:nvPr>
            <p:ph idx="1"/>
          </p:nvPr>
        </p:nvSpPr>
        <p:spPr>
          <a:xfrm>
            <a:off x="612775" y="1341439"/>
            <a:ext cx="8291382" cy="2885788"/>
          </a:xfrm>
        </p:spPr>
        <p:txBody>
          <a:bodyPr/>
          <a:lstStyle/>
          <a:p>
            <a:r>
              <a:rPr lang="zh-CN" altLang="en-US" sz="2000" dirty="0"/>
              <a:t>在散列文件中按照插入记录的关键码进行查找</a:t>
            </a:r>
          </a:p>
          <a:p>
            <a:r>
              <a:rPr lang="zh-CN" altLang="en-US" sz="2000" dirty="0"/>
              <a:t>找到时，说明本次插入是错误的或多余的</a:t>
            </a:r>
          </a:p>
          <a:p>
            <a:r>
              <a:rPr lang="zh-CN" altLang="en-US" sz="2000" dirty="0"/>
              <a:t>若找不到</a:t>
            </a:r>
            <a:r>
              <a:rPr lang="zh-CN" altLang="en-US" sz="2000" b="1" dirty="0"/>
              <a:t>（</a:t>
            </a:r>
            <a:r>
              <a:rPr lang="zh-CN" altLang="en-US" sz="2000" dirty="0"/>
              <a:t>则此时读到内存中的页块恰好是新记录应插入的桶的最后一块</a:t>
            </a:r>
            <a:r>
              <a:rPr lang="zh-CN" altLang="en-US" sz="2000" b="1" dirty="0"/>
              <a:t>），</a:t>
            </a:r>
            <a:r>
              <a:rPr lang="zh-CN" altLang="en-US" sz="2000" dirty="0"/>
              <a:t>在这个页块的空位置上填入新记录，并写回外存</a:t>
            </a:r>
          </a:p>
          <a:p>
            <a:r>
              <a:rPr lang="zh-CN" altLang="en-US" sz="2000" dirty="0"/>
              <a:t>如果此页块已满，则申请一个新页块，其地址填入前一块的指针位置</a:t>
            </a:r>
          </a:p>
          <a:p>
            <a:r>
              <a:rPr lang="zh-CN" altLang="en-US" sz="2000" dirty="0"/>
              <a:t>在新页块上填入新记录并把指针置空，最后把两个页块都写回外存。</a:t>
            </a:r>
          </a:p>
        </p:txBody>
      </p:sp>
    </p:spTree>
    <p:extLst>
      <p:ext uri="{BB962C8B-B14F-4D97-AF65-F5344CB8AC3E}">
        <p14:creationId xmlns:p14="http://schemas.microsoft.com/office/powerpoint/2010/main" val="38143439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散列文件</a:t>
            </a:r>
          </a:p>
        </p:txBody>
      </p:sp>
      <p:sp>
        <p:nvSpPr>
          <p:cNvPr id="3" name="内容占位符 2"/>
          <p:cNvSpPr>
            <a:spLocks noGrp="1"/>
          </p:cNvSpPr>
          <p:nvPr>
            <p:ph idx="1"/>
          </p:nvPr>
        </p:nvSpPr>
        <p:spPr>
          <a:xfrm>
            <a:off x="612775" y="1341438"/>
            <a:ext cx="8153400" cy="5104332"/>
          </a:xfrm>
        </p:spPr>
        <p:txBody>
          <a:bodyPr/>
          <a:lstStyle/>
          <a:p>
            <a:r>
              <a:rPr lang="zh-CN" altLang="en-US" dirty="0"/>
              <a:t>桶数的选择</a:t>
            </a:r>
            <a:endParaRPr lang="en-US" altLang="zh-CN" dirty="0"/>
          </a:p>
          <a:p>
            <a:pPr lvl="1"/>
            <a:r>
              <a:rPr lang="zh-CN" altLang="en-US" dirty="0"/>
              <a:t>桶数太少会使得桶中的页块较多</a:t>
            </a:r>
            <a:r>
              <a:rPr lang="en-US" altLang="zh-CN" dirty="0"/>
              <a:t>, </a:t>
            </a:r>
            <a:r>
              <a:rPr lang="zh-CN" altLang="en-US" dirty="0"/>
              <a:t>增大访外次数</a:t>
            </a:r>
          </a:p>
          <a:p>
            <a:pPr lvl="1"/>
            <a:r>
              <a:rPr lang="zh-CN" altLang="en-US" dirty="0"/>
              <a:t>桶数太多，造成空间浪费。尽管桶目录表本身的增大所带来的浪费不严重，主要的空间浪费</a:t>
            </a:r>
            <a:r>
              <a:rPr lang="en-US" altLang="zh-CN" dirty="0"/>
              <a:t>: </a:t>
            </a:r>
            <a:r>
              <a:rPr lang="zh-CN" altLang="en-US" dirty="0"/>
              <a:t>不空但只存放很少几个记录的桶</a:t>
            </a:r>
          </a:p>
          <a:p>
            <a:r>
              <a:rPr lang="zh-CN" altLang="en-US" dirty="0"/>
              <a:t>确定桶数目的经验规则</a:t>
            </a:r>
            <a:endParaRPr lang="en-US" altLang="zh-CN" dirty="0"/>
          </a:p>
          <a:p>
            <a:pPr lvl="1"/>
            <a:r>
              <a:rPr lang="zh-CN" altLang="en-US" dirty="0"/>
              <a:t>桶数与文件所能填满的页块数大致相等</a:t>
            </a:r>
            <a:r>
              <a:rPr lang="en-US" altLang="zh-CN" dirty="0"/>
              <a:t>, </a:t>
            </a:r>
            <a:r>
              <a:rPr lang="zh-CN" altLang="en-US" dirty="0"/>
              <a:t>即</a:t>
            </a:r>
            <a:r>
              <a:rPr lang="en-US" altLang="zh-CN" dirty="0" err="1"/>
              <a:t>B≈n</a:t>
            </a:r>
            <a:r>
              <a:rPr lang="en-US" altLang="zh-CN" dirty="0"/>
              <a:t>/b</a:t>
            </a:r>
          </a:p>
          <a:p>
            <a:pPr lvl="1"/>
            <a:r>
              <a:rPr lang="zh-CN" altLang="en-US" dirty="0"/>
              <a:t>其中</a:t>
            </a:r>
            <a:r>
              <a:rPr lang="en-US" altLang="zh-CN" dirty="0"/>
              <a:t>B</a:t>
            </a:r>
            <a:r>
              <a:rPr lang="zh-CN" altLang="en-US" dirty="0"/>
              <a:t>为桶数</a:t>
            </a:r>
            <a:r>
              <a:rPr lang="en-US" altLang="zh-CN" dirty="0"/>
              <a:t>, n</a:t>
            </a:r>
            <a:r>
              <a:rPr lang="zh-CN" altLang="en-US" dirty="0"/>
              <a:t>为文件记录数</a:t>
            </a:r>
            <a:r>
              <a:rPr lang="en-US" altLang="zh-CN" dirty="0"/>
              <a:t>, b</a:t>
            </a:r>
            <a:r>
              <a:rPr lang="zh-CN" altLang="en-US" dirty="0"/>
              <a:t>为每个页块能容纳的记录数</a:t>
            </a:r>
          </a:p>
          <a:p>
            <a:r>
              <a:rPr lang="zh-CN" altLang="en-US" dirty="0"/>
              <a:t>按照如下规则，在散列近似均匀的情况下：</a:t>
            </a:r>
            <a:endParaRPr lang="en-US" altLang="zh-CN" dirty="0"/>
          </a:p>
          <a:p>
            <a:pPr lvl="1"/>
            <a:r>
              <a:rPr lang="zh-CN" altLang="en-US" dirty="0"/>
              <a:t>大多数桶中不超过２个页块，检索时平均只需要１－２次访外</a:t>
            </a:r>
          </a:p>
        </p:txBody>
      </p:sp>
    </p:spTree>
    <p:extLst>
      <p:ext uri="{BB962C8B-B14F-4D97-AF65-F5344CB8AC3E}">
        <p14:creationId xmlns:p14="http://schemas.microsoft.com/office/powerpoint/2010/main" val="3792990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总结</a:t>
            </a:r>
          </a:p>
        </p:txBody>
      </p:sp>
      <p:sp>
        <p:nvSpPr>
          <p:cNvPr id="3" name="内容占位符 2"/>
          <p:cNvSpPr>
            <a:spLocks noGrp="1"/>
          </p:cNvSpPr>
          <p:nvPr>
            <p:ph idx="1"/>
          </p:nvPr>
        </p:nvSpPr>
        <p:spPr/>
        <p:txBody>
          <a:bodyPr/>
          <a:lstStyle/>
          <a:p>
            <a:r>
              <a:rPr lang="zh-CN" altLang="en-US"/>
              <a:t>字典结构</a:t>
            </a:r>
            <a:endParaRPr lang="en-US" altLang="zh-CN"/>
          </a:p>
          <a:p>
            <a:r>
              <a:rPr lang="zh-CN" altLang="en-US" dirty="0"/>
              <a:t>二分查找法</a:t>
            </a:r>
            <a:endParaRPr lang="en-US" altLang="zh-CN" dirty="0"/>
          </a:p>
          <a:p>
            <a:r>
              <a:rPr lang="zh-CN" altLang="en-US" dirty="0"/>
              <a:t>散列冲突的两种情形</a:t>
            </a:r>
            <a:endParaRPr lang="en-US" altLang="zh-CN" dirty="0"/>
          </a:p>
          <a:p>
            <a:pPr lvl="1"/>
            <a:r>
              <a:rPr lang="zh-CN" altLang="en-US" dirty="0"/>
              <a:t>碰撞</a:t>
            </a:r>
            <a:endParaRPr lang="en-US" altLang="zh-CN" dirty="0"/>
          </a:p>
          <a:p>
            <a:pPr lvl="1"/>
            <a:r>
              <a:rPr lang="zh-CN" altLang="en-US" dirty="0"/>
              <a:t>堆积</a:t>
            </a:r>
          </a:p>
        </p:txBody>
      </p:sp>
    </p:spTree>
    <p:extLst>
      <p:ext uri="{BB962C8B-B14F-4D97-AF65-F5344CB8AC3E}">
        <p14:creationId xmlns:p14="http://schemas.microsoft.com/office/powerpoint/2010/main" val="140336811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bwMode="auto">
          <a:xfrm>
            <a:off x="323850" y="5358271"/>
            <a:ext cx="9144000" cy="410704"/>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solidFill>
                <a:srgbClr val="555555"/>
              </a:solidFill>
              <a:latin typeface="Arial" panose="020B0604020202020204" pitchFamily="34" charset="0"/>
              <a:ea typeface="宋体" panose="02010600030101010101" pitchFamily="2" charset="-122"/>
            </a:endParaRPr>
          </a:p>
        </p:txBody>
      </p:sp>
      <p:pic>
        <p:nvPicPr>
          <p:cNvPr id="12" name="Picture 7" descr="C:\Users\HP\Desktop\图片1.jpg"/>
          <p:cNvPicPr>
            <a:picLocks noChangeAspect="1" noChangeArrowheads="1"/>
          </p:cNvPicPr>
          <p:nvPr/>
        </p:nvPicPr>
        <p:blipFill>
          <a:blip r:embed="rId3">
            <a:extLst>
              <a:ext uri="{28A0092B-C50C-407E-A947-70E740481C1C}">
                <a14:useLocalDpi xmlns:a14="http://schemas.microsoft.com/office/drawing/2010/main" val="0"/>
              </a:ext>
            </a:extLst>
          </a:blip>
          <a:srcRect t="24120" b="23666"/>
          <a:stretch>
            <a:fillRect/>
          </a:stretch>
        </p:blipFill>
        <p:spPr bwMode="auto">
          <a:xfrm>
            <a:off x="0" y="0"/>
            <a:ext cx="9144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内容占位符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3928267"/>
            <a:ext cx="9144001" cy="292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3"/>
          <p:cNvSpPr>
            <a:spLocks noChangeArrowheads="1"/>
          </p:cNvSpPr>
          <p:nvPr/>
        </p:nvSpPr>
        <p:spPr bwMode="auto">
          <a:xfrm>
            <a:off x="323850" y="1416446"/>
            <a:ext cx="8496300" cy="3392487"/>
          </a:xfrm>
          <a:prstGeom prst="rect">
            <a:avLst/>
          </a:prstGeom>
          <a:noFill/>
          <a:ln w="9525">
            <a:noFill/>
            <a:miter lim="800000"/>
            <a:headEnd/>
            <a:tailEnd/>
          </a:ln>
        </p:spPr>
        <p:txBody>
          <a:bodyPr lIns="0" tIns="0" rIns="0" bIns="0" anchor="ctr"/>
          <a:lstStyle/>
          <a:p>
            <a:pPr algn="ctr" eaLnBrk="1" hangingPunct="1">
              <a:buFont typeface="Arial" charset="0"/>
              <a:buNone/>
            </a:pPr>
            <a:r>
              <a:rPr lang="en-US" altLang="zh-CN" sz="4800" b="1" dirty="0">
                <a:solidFill>
                  <a:srgbClr val="555555"/>
                </a:solidFill>
                <a:latin typeface="微软雅黑" pitchFamily="34" charset="-122"/>
                <a:ea typeface="微软雅黑" pitchFamily="34" charset="-122"/>
                <a:sym typeface="微软雅黑" pitchFamily="34" charset="-122"/>
              </a:rPr>
              <a:t>Q  &amp;  A</a:t>
            </a:r>
          </a:p>
          <a:p>
            <a:pPr algn="ctr" eaLnBrk="1" hangingPunct="1">
              <a:buFont typeface="Arial" charset="0"/>
              <a:buNone/>
            </a:pPr>
            <a:endParaRPr lang="zh-CN" altLang="en-US" sz="4800" b="1" dirty="0">
              <a:solidFill>
                <a:srgbClr val="555555"/>
              </a:solidFill>
              <a:latin typeface="微软雅黑" pitchFamily="34" charset="-122"/>
              <a:ea typeface="微软雅黑" pitchFamily="34" charset="-122"/>
              <a:sym typeface="微软雅黑" pitchFamily="34" charset="-122"/>
            </a:endParaRPr>
          </a:p>
          <a:p>
            <a:pPr algn="ctr" eaLnBrk="1" hangingPunct="1">
              <a:buFont typeface="Arial" charset="0"/>
              <a:buNone/>
            </a:pPr>
            <a:r>
              <a:rPr lang="zh-CN" altLang="en-US" sz="4800" b="1" dirty="0">
                <a:solidFill>
                  <a:srgbClr val="555555"/>
                </a:solidFill>
                <a:latin typeface="微软雅黑" pitchFamily="34" charset="-122"/>
                <a:ea typeface="微软雅黑" pitchFamily="34" charset="-122"/>
                <a:sym typeface="微软雅黑" pitchFamily="34" charset="-122"/>
              </a:rPr>
              <a:t>  谢 谢！</a:t>
            </a:r>
            <a:endParaRPr lang="en-US" altLang="zh-CN" sz="4800" b="1" dirty="0">
              <a:solidFill>
                <a:srgbClr val="555555"/>
              </a:solidFill>
              <a:latin typeface="微软雅黑" pitchFamily="34" charset="-122"/>
              <a:ea typeface="微软雅黑" pitchFamily="34" charset="-122"/>
              <a:sym typeface="微软雅黑" pitchFamily="34" charset="-122"/>
            </a:endParaRPr>
          </a:p>
        </p:txBody>
      </p:sp>
      <p:pic>
        <p:nvPicPr>
          <p:cNvPr id="1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51088" y="52221"/>
            <a:ext cx="3116262" cy="733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915499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集合的存储表示</a:t>
            </a:r>
          </a:p>
        </p:txBody>
      </p:sp>
      <p:sp>
        <p:nvSpPr>
          <p:cNvPr id="3" name="内容占位符 2"/>
          <p:cNvSpPr>
            <a:spLocks noGrp="1"/>
          </p:cNvSpPr>
          <p:nvPr>
            <p:ph idx="1"/>
          </p:nvPr>
        </p:nvSpPr>
        <p:spPr>
          <a:xfrm>
            <a:off x="452354" y="1341438"/>
            <a:ext cx="8153400" cy="4784725"/>
          </a:xfrm>
        </p:spPr>
        <p:txBody>
          <a:bodyPr/>
          <a:lstStyle/>
          <a:p>
            <a:r>
              <a:rPr lang="zh-CN" altLang="en-US" dirty="0"/>
              <a:t>位向量表示：一种特殊的顺序表</a:t>
            </a:r>
          </a:p>
          <a:p>
            <a:endParaRPr lang="zh-CN" altLang="en-US" dirty="0"/>
          </a:p>
          <a:p>
            <a:r>
              <a:rPr lang="zh-CN" altLang="en-US" dirty="0"/>
              <a:t>单链表表示</a:t>
            </a:r>
          </a:p>
          <a:p>
            <a:endParaRPr lang="en-US" altLang="zh-CN" dirty="0"/>
          </a:p>
        </p:txBody>
      </p:sp>
    </p:spTree>
    <p:extLst>
      <p:ext uri="{BB962C8B-B14F-4D97-AF65-F5344CB8AC3E}">
        <p14:creationId xmlns:p14="http://schemas.microsoft.com/office/powerpoint/2010/main" val="1862654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集合的存储表示</a:t>
            </a:r>
          </a:p>
        </p:txBody>
      </p:sp>
      <p:sp>
        <p:nvSpPr>
          <p:cNvPr id="3" name="内容占位符 2"/>
          <p:cNvSpPr>
            <a:spLocks noGrp="1"/>
          </p:cNvSpPr>
          <p:nvPr>
            <p:ph idx="1"/>
          </p:nvPr>
        </p:nvSpPr>
        <p:spPr>
          <a:xfrm>
            <a:off x="452353" y="1341439"/>
            <a:ext cx="8650251" cy="1773536"/>
          </a:xfrm>
        </p:spPr>
        <p:txBody>
          <a:bodyPr/>
          <a:lstStyle/>
          <a:p>
            <a:r>
              <a:rPr lang="zh-CN" altLang="en-US" sz="2400" dirty="0"/>
              <a:t>位向量表示集合</a:t>
            </a:r>
            <a:endParaRPr lang="en-US" altLang="zh-CN" sz="2400" dirty="0"/>
          </a:p>
          <a:p>
            <a:pPr lvl="1"/>
            <a:r>
              <a:rPr lang="zh-CN" altLang="en-US" sz="2000" dirty="0"/>
              <a:t>位向量：用数组表示一个固定的（超集）集合，用二进制位（即</a:t>
            </a:r>
            <a:r>
              <a:rPr lang="en-US" altLang="zh-CN" sz="2000" dirty="0"/>
              <a:t>0/1</a:t>
            </a:r>
            <a:r>
              <a:rPr lang="zh-CN" altLang="en-US" sz="2000" dirty="0"/>
              <a:t>值）表示对应位置元素是否属于一个集合</a:t>
            </a:r>
            <a:endParaRPr lang="en-US" altLang="zh-CN" sz="2000" dirty="0"/>
          </a:p>
          <a:p>
            <a:pPr lvl="1"/>
            <a:r>
              <a:rPr lang="zh-CN" altLang="en-US" sz="2000" dirty="0"/>
              <a:t>当集合存在某个不太大的公共超集时，位向量可有效表示这类集合</a:t>
            </a:r>
            <a:endParaRPr lang="en-US" altLang="zh-CN" sz="2000" dirty="0"/>
          </a:p>
        </p:txBody>
      </p:sp>
      <p:sp>
        <p:nvSpPr>
          <p:cNvPr id="4" name="文本框 3"/>
          <p:cNvSpPr txBox="1"/>
          <p:nvPr/>
        </p:nvSpPr>
        <p:spPr>
          <a:xfrm>
            <a:off x="2013933" y="3267585"/>
            <a:ext cx="5344733" cy="369332"/>
          </a:xfrm>
          <a:prstGeom prst="rect">
            <a:avLst/>
          </a:prstGeom>
          <a:solidFill>
            <a:schemeClr val="accent1">
              <a:lumMod val="20000"/>
              <a:lumOff val="80000"/>
            </a:schemeClr>
          </a:solidFill>
        </p:spPr>
        <p:txBody>
          <a:bodyPr wrap="none" rtlCol="0">
            <a:spAutoFit/>
          </a:bodyPr>
          <a:lstStyle/>
          <a:p>
            <a:r>
              <a:rPr lang="zh-CN" altLang="en-US" dirty="0">
                <a:latin typeface="华文中宋" panose="02010600040101010101" pitchFamily="2" charset="-122"/>
                <a:ea typeface="华文中宋" panose="02010600040101010101" pitchFamily="2" charset="-122"/>
              </a:rPr>
              <a:t>例：公共超集</a:t>
            </a:r>
            <a:r>
              <a:rPr lang="en-US" altLang="zh-CN" dirty="0">
                <a:latin typeface="华文中宋" panose="02010600040101010101" pitchFamily="2" charset="-122"/>
                <a:ea typeface="华文中宋" panose="02010600040101010101" pitchFamily="2" charset="-122"/>
              </a:rPr>
              <a:t>{1</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2</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3</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4</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5</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6</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7</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8</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9}</a:t>
            </a:r>
            <a:endParaRPr lang="zh-CN" altLang="en-US" dirty="0">
              <a:latin typeface="华文中宋" panose="02010600040101010101" pitchFamily="2" charset="-122"/>
              <a:ea typeface="华文中宋" panose="02010600040101010101" pitchFamily="2" charset="-122"/>
            </a:endParaRPr>
          </a:p>
        </p:txBody>
      </p:sp>
      <p:sp>
        <p:nvSpPr>
          <p:cNvPr id="5" name="矩形 4"/>
          <p:cNvSpPr/>
          <p:nvPr/>
        </p:nvSpPr>
        <p:spPr bwMode="auto">
          <a:xfrm>
            <a:off x="2306880" y="4040209"/>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3059048" y="4040208"/>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3811216" y="4040210"/>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4563384" y="4040209"/>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 name="矩形 8"/>
          <p:cNvSpPr/>
          <p:nvPr/>
        </p:nvSpPr>
        <p:spPr bwMode="auto">
          <a:xfrm>
            <a:off x="5315552" y="4040208"/>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6067720" y="4040207"/>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6819888" y="4040209"/>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矩形 11"/>
          <p:cNvSpPr/>
          <p:nvPr/>
        </p:nvSpPr>
        <p:spPr bwMode="auto">
          <a:xfrm>
            <a:off x="7572056" y="4040208"/>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p:cNvSpPr/>
          <p:nvPr/>
        </p:nvSpPr>
        <p:spPr bwMode="auto">
          <a:xfrm>
            <a:off x="8324224" y="4040210"/>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69152" y="4097976"/>
            <a:ext cx="752168" cy="403121"/>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矩形 15"/>
          <p:cNvSpPr/>
          <p:nvPr/>
        </p:nvSpPr>
        <p:spPr bwMode="auto">
          <a:xfrm>
            <a:off x="664236" y="4501097"/>
            <a:ext cx="752168" cy="403121"/>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0</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17" name="文本框 16"/>
          <p:cNvSpPr txBox="1"/>
          <p:nvPr/>
        </p:nvSpPr>
        <p:spPr>
          <a:xfrm>
            <a:off x="1557" y="4097976"/>
            <a:ext cx="732893" cy="830997"/>
          </a:xfrm>
          <a:prstGeom prst="rect">
            <a:avLst/>
          </a:prstGeom>
          <a:noFill/>
        </p:spPr>
        <p:txBody>
          <a:bodyPr wrap="none" rtlCol="0">
            <a:spAutoFit/>
          </a:bodyPr>
          <a:lstStyle/>
          <a:p>
            <a:r>
              <a:rPr lang="en-US" altLang="zh-CN" sz="1600" dirty="0">
                <a:latin typeface="华文中宋" panose="02010600040101010101" pitchFamily="2" charset="-122"/>
                <a:ea typeface="华文中宋" panose="02010600040101010101" pitchFamily="2" charset="-122"/>
              </a:rPr>
              <a:t>Array</a:t>
            </a:r>
          </a:p>
          <a:p>
            <a:pPr algn="ctr"/>
            <a:endParaRPr lang="en-US" altLang="zh-CN" sz="1600" dirty="0">
              <a:latin typeface="华文中宋" panose="02010600040101010101" pitchFamily="2" charset="-122"/>
              <a:ea typeface="华文中宋" panose="02010600040101010101" pitchFamily="2" charset="-122"/>
            </a:endParaRPr>
          </a:p>
          <a:p>
            <a:pPr algn="ctr"/>
            <a:r>
              <a:rPr lang="en-US" altLang="zh-CN" sz="1600" dirty="0">
                <a:latin typeface="华文中宋" panose="02010600040101010101" pitchFamily="2" charset="-122"/>
                <a:ea typeface="华文中宋" panose="02010600040101010101" pitchFamily="2" charset="-122"/>
              </a:rPr>
              <a:t>Size</a:t>
            </a:r>
            <a:endParaRPr lang="zh-CN" altLang="en-US" sz="1600" dirty="0">
              <a:latin typeface="华文中宋" panose="02010600040101010101" pitchFamily="2" charset="-122"/>
              <a:ea typeface="华文中宋" panose="02010600040101010101" pitchFamily="2" charset="-122"/>
            </a:endParaRPr>
          </a:p>
        </p:txBody>
      </p:sp>
      <p:cxnSp>
        <p:nvCxnSpPr>
          <p:cNvPr id="19" name="直接箭头连接符 18"/>
          <p:cNvCxnSpPr>
            <a:endCxn id="5" idx="1"/>
          </p:cNvCxnSpPr>
          <p:nvPr/>
        </p:nvCxnSpPr>
        <p:spPr bwMode="auto">
          <a:xfrm>
            <a:off x="1209926" y="4290932"/>
            <a:ext cx="1096954"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矩形 20"/>
          <p:cNvSpPr/>
          <p:nvPr/>
        </p:nvSpPr>
        <p:spPr bwMode="auto">
          <a:xfrm>
            <a:off x="2333093" y="5562584"/>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3085261" y="5553987"/>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3" name="矩形 22"/>
          <p:cNvSpPr/>
          <p:nvPr/>
        </p:nvSpPr>
        <p:spPr bwMode="auto">
          <a:xfrm>
            <a:off x="3837429" y="5553989"/>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4589597" y="5553988"/>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5" name="矩形 24"/>
          <p:cNvSpPr/>
          <p:nvPr/>
        </p:nvSpPr>
        <p:spPr bwMode="auto">
          <a:xfrm>
            <a:off x="5341765" y="5553987"/>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6093933" y="5553986"/>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矩形 26"/>
          <p:cNvSpPr/>
          <p:nvPr/>
        </p:nvSpPr>
        <p:spPr bwMode="auto">
          <a:xfrm>
            <a:off x="6846101" y="5553988"/>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7598269" y="5553987"/>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9" name="矩形 28"/>
          <p:cNvSpPr/>
          <p:nvPr/>
        </p:nvSpPr>
        <p:spPr bwMode="auto">
          <a:xfrm>
            <a:off x="8350437" y="5553989"/>
            <a:ext cx="752168" cy="501445"/>
          </a:xfrm>
          <a:prstGeom prst="rect">
            <a:avLst/>
          </a:prstGeom>
          <a:solidFill>
            <a:schemeClr val="bg2">
              <a:lumMod val="9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695365" y="5611755"/>
            <a:ext cx="752168" cy="403121"/>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1" name="矩形 30"/>
          <p:cNvSpPr/>
          <p:nvPr/>
        </p:nvSpPr>
        <p:spPr bwMode="auto">
          <a:xfrm>
            <a:off x="690449" y="6014876"/>
            <a:ext cx="752168" cy="403121"/>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Arial" panose="020B0604020202020204" pitchFamily="34" charset="0"/>
                <a:ea typeface="宋体" panose="02010600030101010101" pitchFamily="2" charset="-122"/>
              </a:rPr>
              <a:t>5</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32" name="文本框 31"/>
          <p:cNvSpPr txBox="1"/>
          <p:nvPr/>
        </p:nvSpPr>
        <p:spPr>
          <a:xfrm>
            <a:off x="13824" y="5611755"/>
            <a:ext cx="732893" cy="830997"/>
          </a:xfrm>
          <a:prstGeom prst="rect">
            <a:avLst/>
          </a:prstGeom>
          <a:noFill/>
        </p:spPr>
        <p:txBody>
          <a:bodyPr wrap="none" rtlCol="0">
            <a:spAutoFit/>
          </a:bodyPr>
          <a:lstStyle/>
          <a:p>
            <a:r>
              <a:rPr lang="en-US" altLang="zh-CN" sz="1600" dirty="0">
                <a:latin typeface="华文中宋" panose="02010600040101010101" pitchFamily="2" charset="-122"/>
                <a:ea typeface="华文中宋" panose="02010600040101010101" pitchFamily="2" charset="-122"/>
              </a:rPr>
              <a:t>Array</a:t>
            </a:r>
          </a:p>
          <a:p>
            <a:pPr algn="ctr"/>
            <a:endParaRPr lang="en-US" altLang="zh-CN" sz="1600" dirty="0">
              <a:latin typeface="华文中宋" panose="02010600040101010101" pitchFamily="2" charset="-122"/>
              <a:ea typeface="华文中宋" panose="02010600040101010101" pitchFamily="2" charset="-122"/>
            </a:endParaRPr>
          </a:p>
          <a:p>
            <a:pPr algn="ctr"/>
            <a:r>
              <a:rPr lang="en-US" altLang="zh-CN" sz="1600" dirty="0">
                <a:latin typeface="华文中宋" panose="02010600040101010101" pitchFamily="2" charset="-122"/>
                <a:ea typeface="华文中宋" panose="02010600040101010101" pitchFamily="2" charset="-122"/>
              </a:rPr>
              <a:t>Size</a:t>
            </a:r>
            <a:endParaRPr lang="zh-CN" altLang="en-US" sz="1600" dirty="0">
              <a:latin typeface="华文中宋" panose="02010600040101010101" pitchFamily="2" charset="-122"/>
              <a:ea typeface="华文中宋" panose="02010600040101010101" pitchFamily="2" charset="-122"/>
            </a:endParaRPr>
          </a:p>
        </p:txBody>
      </p:sp>
      <p:cxnSp>
        <p:nvCxnSpPr>
          <p:cNvPr id="33" name="直接箭头连接符 32"/>
          <p:cNvCxnSpPr>
            <a:endCxn id="21" idx="1"/>
          </p:cNvCxnSpPr>
          <p:nvPr/>
        </p:nvCxnSpPr>
        <p:spPr bwMode="auto">
          <a:xfrm>
            <a:off x="1236139" y="5813307"/>
            <a:ext cx="1096954"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 name="文本框 33"/>
          <p:cNvSpPr txBox="1"/>
          <p:nvPr/>
        </p:nvSpPr>
        <p:spPr>
          <a:xfrm>
            <a:off x="609600" y="3700198"/>
            <a:ext cx="877163" cy="369332"/>
          </a:xfrm>
          <a:prstGeom prst="rect">
            <a:avLst/>
          </a:prstGeom>
          <a:solidFill>
            <a:srgbClr val="FFFF00"/>
          </a:solidFill>
        </p:spPr>
        <p:txBody>
          <a:bodyPr wrap="none" rtlCol="0">
            <a:spAutoFit/>
          </a:bodyPr>
          <a:lstStyle/>
          <a:p>
            <a:r>
              <a:rPr lang="zh-CN" altLang="en-US" dirty="0">
                <a:latin typeface="华文中宋" panose="02010600040101010101" pitchFamily="2" charset="-122"/>
                <a:ea typeface="华文中宋" panose="02010600040101010101" pitchFamily="2" charset="-122"/>
              </a:rPr>
              <a:t>空集合</a:t>
            </a:r>
          </a:p>
        </p:txBody>
      </p:sp>
      <p:sp>
        <p:nvSpPr>
          <p:cNvPr id="35" name="文本框 34"/>
          <p:cNvSpPr txBox="1"/>
          <p:nvPr/>
        </p:nvSpPr>
        <p:spPr>
          <a:xfrm>
            <a:off x="284955" y="5223245"/>
            <a:ext cx="1616148" cy="369332"/>
          </a:xfrm>
          <a:prstGeom prst="rect">
            <a:avLst/>
          </a:prstGeom>
          <a:solidFill>
            <a:srgbClr val="FFFF0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{1, 3, 5, 7, 9}</a:t>
            </a:r>
            <a:endParaRPr lang="zh-CN" altLang="en-US" dirty="0">
              <a:latin typeface="华文中宋" panose="02010600040101010101" pitchFamily="2" charset="-122"/>
              <a:ea typeface="华文中宋" panose="02010600040101010101" pitchFamily="2" charset="-122"/>
            </a:endParaRPr>
          </a:p>
        </p:txBody>
      </p:sp>
      <p:sp>
        <p:nvSpPr>
          <p:cNvPr id="36" name="矩形 35"/>
          <p:cNvSpPr/>
          <p:nvPr/>
        </p:nvSpPr>
        <p:spPr>
          <a:xfrm>
            <a:off x="2306880" y="4628753"/>
            <a:ext cx="6694461" cy="369332"/>
          </a:xfrm>
          <a:prstGeom prst="rect">
            <a:avLst/>
          </a:prstGeom>
        </p:spPr>
        <p:txBody>
          <a:bodyPr wrap="none">
            <a:spAutoFit/>
          </a:bodyPr>
          <a:lstStyle/>
          <a:p>
            <a:r>
              <a:rPr lang="en-US" altLang="zh-CN" dirty="0">
                <a:latin typeface="华文中宋" panose="02010600040101010101" pitchFamily="2" charset="-122"/>
                <a:ea typeface="华文中宋" panose="02010600040101010101" pitchFamily="2" charset="-122"/>
              </a:rPr>
              <a:t>  1        </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2       </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3        </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4       </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5   </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6</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7       </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8   </a:t>
            </a:r>
            <a:r>
              <a:rPr lang="zh-CN" altLang="en-US"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9</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699164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集合的链表表示</a:t>
            </a:r>
          </a:p>
        </p:txBody>
      </p:sp>
      <p:sp>
        <p:nvSpPr>
          <p:cNvPr id="3" name="内容占位符 2"/>
          <p:cNvSpPr>
            <a:spLocks noGrp="1"/>
          </p:cNvSpPr>
          <p:nvPr>
            <p:ph idx="1"/>
          </p:nvPr>
        </p:nvSpPr>
        <p:spPr>
          <a:xfrm>
            <a:off x="452354" y="1341439"/>
            <a:ext cx="8153400" cy="2330910"/>
          </a:xfrm>
        </p:spPr>
        <p:txBody>
          <a:bodyPr/>
          <a:lstStyle/>
          <a:p>
            <a:r>
              <a:rPr lang="zh-CN" altLang="en-US" dirty="0"/>
              <a:t>用链表中的一个结点表示集合中的一个元素</a:t>
            </a:r>
          </a:p>
          <a:p>
            <a:endParaRPr lang="en-US" altLang="zh-CN" dirty="0"/>
          </a:p>
          <a:p>
            <a:pPr lvl="1"/>
            <a:r>
              <a:rPr lang="zh-CN" altLang="en-US" dirty="0"/>
              <a:t>注意：单链表表示线性表时，</a:t>
            </a:r>
            <a:r>
              <a:rPr lang="en-US" altLang="zh-CN" dirty="0"/>
              <a:t>link</a:t>
            </a:r>
            <a:r>
              <a:rPr lang="zh-CN" altLang="en-US" dirty="0"/>
              <a:t>字段表示线性表元素之间的后继关系；而表示集合时，</a:t>
            </a:r>
            <a:r>
              <a:rPr lang="en-US" altLang="zh-CN" dirty="0"/>
              <a:t>link</a:t>
            </a:r>
            <a:r>
              <a:rPr lang="zh-CN" altLang="en-US" dirty="0"/>
              <a:t>字段仅是把属于同一集合的所有元素链接成一个整体</a:t>
            </a:r>
          </a:p>
          <a:p>
            <a:endParaRPr lang="en-US" altLang="zh-CN" dirty="0"/>
          </a:p>
        </p:txBody>
      </p:sp>
      <p:sp>
        <p:nvSpPr>
          <p:cNvPr id="4" name="矩形 3"/>
          <p:cNvSpPr/>
          <p:nvPr/>
        </p:nvSpPr>
        <p:spPr>
          <a:xfrm>
            <a:off x="2243054" y="3642853"/>
            <a:ext cx="4572000" cy="2785378"/>
          </a:xfrm>
          <a:prstGeom prst="rect">
            <a:avLst/>
          </a:prstGeom>
          <a:solidFill>
            <a:schemeClr val="bg1">
              <a:lumMod val="90000"/>
            </a:schemeClr>
          </a:solidFill>
        </p:spPr>
        <p:txBody>
          <a:bodyPr>
            <a:spAutoFit/>
          </a:bodyPr>
          <a:lstStyle/>
          <a:p>
            <a:pPr>
              <a:lnSpc>
                <a:spcPts val="3000"/>
              </a:lnSpc>
            </a:pPr>
            <a:r>
              <a:rPr lang="en-US" altLang="zh-CN" dirty="0" err="1">
                <a:latin typeface="华文中宋" panose="02010600040101010101" pitchFamily="2" charset="-122"/>
                <a:ea typeface="华文中宋" panose="02010600040101010101" pitchFamily="2" charset="-122"/>
              </a:rPr>
              <a:t>struct</a:t>
            </a:r>
            <a:r>
              <a:rPr lang="en-US" altLang="zh-CN" dirty="0">
                <a:latin typeface="华文中宋" panose="02010600040101010101" pitchFamily="2" charset="-122"/>
                <a:ea typeface="华文中宋" panose="02010600040101010101" pitchFamily="2" charset="-122"/>
              </a:rPr>
              <a:t> Node;</a:t>
            </a:r>
          </a:p>
          <a:p>
            <a:pPr>
              <a:lnSpc>
                <a:spcPts val="3000"/>
              </a:lnSpc>
            </a:pPr>
            <a:r>
              <a:rPr lang="en-US" altLang="zh-CN" dirty="0" err="1">
                <a:latin typeface="华文中宋" panose="02010600040101010101" pitchFamily="2" charset="-122"/>
                <a:ea typeface="华文中宋" panose="02010600040101010101" pitchFamily="2" charset="-122"/>
              </a:rPr>
              <a:t>typedef</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struct</a:t>
            </a:r>
            <a:r>
              <a:rPr lang="en-US" altLang="zh-CN" dirty="0">
                <a:latin typeface="华文中宋" panose="02010600040101010101" pitchFamily="2" charset="-122"/>
                <a:ea typeface="华文中宋" panose="02010600040101010101" pitchFamily="2" charset="-122"/>
              </a:rPr>
              <a:t> Node *</a:t>
            </a:r>
            <a:r>
              <a:rPr lang="en-US" altLang="zh-CN" dirty="0" err="1">
                <a:latin typeface="华文中宋" panose="02010600040101010101" pitchFamily="2" charset="-122"/>
                <a:ea typeface="华文中宋" panose="02010600040101010101" pitchFamily="2" charset="-122"/>
              </a:rPr>
              <a:t>PNode</a:t>
            </a:r>
            <a:r>
              <a:rPr lang="en-US" altLang="zh-CN" dirty="0">
                <a:latin typeface="华文中宋" panose="02010600040101010101" pitchFamily="2" charset="-122"/>
                <a:ea typeface="华文中宋" panose="02010600040101010101" pitchFamily="2" charset="-122"/>
              </a:rPr>
              <a:t>;</a:t>
            </a:r>
          </a:p>
          <a:p>
            <a:pPr>
              <a:lnSpc>
                <a:spcPts val="3000"/>
              </a:lnSpc>
            </a:pPr>
            <a:r>
              <a:rPr lang="en-US" altLang="zh-CN" dirty="0" err="1">
                <a:latin typeface="华文中宋" panose="02010600040101010101" pitchFamily="2" charset="-122"/>
                <a:ea typeface="华文中宋" panose="02010600040101010101" pitchFamily="2" charset="-122"/>
              </a:rPr>
              <a:t>struct</a:t>
            </a:r>
            <a:r>
              <a:rPr lang="en-US" altLang="zh-CN" dirty="0">
                <a:latin typeface="华文中宋" panose="02010600040101010101" pitchFamily="2" charset="-122"/>
                <a:ea typeface="华文中宋" panose="02010600040101010101" pitchFamily="2" charset="-122"/>
              </a:rPr>
              <a:t> Node {</a:t>
            </a:r>
          </a:p>
          <a:p>
            <a:pPr>
              <a:lnSpc>
                <a:spcPts val="3000"/>
              </a:lnSpc>
            </a:pP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DataType</a:t>
            </a:r>
            <a:r>
              <a:rPr lang="en-US" altLang="zh-CN" dirty="0">
                <a:latin typeface="华文中宋" panose="02010600040101010101" pitchFamily="2" charset="-122"/>
                <a:ea typeface="华文中宋" panose="02010600040101010101" pitchFamily="2" charset="-122"/>
              </a:rPr>
              <a:t> info;</a:t>
            </a:r>
          </a:p>
          <a:p>
            <a:pPr>
              <a:lnSpc>
                <a:spcPts val="3000"/>
              </a:lnSpc>
            </a:pP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PNode</a:t>
            </a:r>
            <a:r>
              <a:rPr lang="en-US" altLang="zh-CN" dirty="0">
                <a:latin typeface="华文中宋" panose="02010600040101010101" pitchFamily="2" charset="-122"/>
                <a:ea typeface="华文中宋" panose="02010600040101010101" pitchFamily="2" charset="-122"/>
              </a:rPr>
              <a:t> link;</a:t>
            </a:r>
          </a:p>
          <a:p>
            <a:pPr>
              <a:lnSpc>
                <a:spcPts val="3000"/>
              </a:lnSpc>
            </a:pPr>
            <a:r>
              <a:rPr lang="en-US" altLang="zh-CN" dirty="0">
                <a:latin typeface="华文中宋" panose="02010600040101010101" pitchFamily="2" charset="-122"/>
                <a:ea typeface="华文中宋" panose="02010600040101010101" pitchFamily="2" charset="-122"/>
              </a:rPr>
              <a:t>};</a:t>
            </a:r>
          </a:p>
          <a:p>
            <a:pPr>
              <a:lnSpc>
                <a:spcPts val="3000"/>
              </a:lnSpc>
            </a:pPr>
            <a:r>
              <a:rPr lang="en-US" altLang="zh-CN" dirty="0" err="1">
                <a:latin typeface="华文中宋" panose="02010600040101010101" pitchFamily="2" charset="-122"/>
                <a:ea typeface="华文中宋" panose="02010600040101010101" pitchFamily="2" charset="-122"/>
              </a:rPr>
              <a:t>typedef</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struct</a:t>
            </a:r>
            <a:r>
              <a:rPr lang="en-US" altLang="zh-CN" dirty="0">
                <a:latin typeface="华文中宋" panose="02010600040101010101" pitchFamily="2" charset="-122"/>
                <a:ea typeface="华文中宋" panose="02010600040101010101" pitchFamily="2" charset="-122"/>
              </a:rPr>
              <a:t> Node *</a:t>
            </a:r>
            <a:r>
              <a:rPr lang="en-US" altLang="zh-CN" dirty="0" err="1">
                <a:latin typeface="华文中宋" panose="02010600040101010101" pitchFamily="2" charset="-122"/>
                <a:ea typeface="华文中宋" panose="02010600040101010101" pitchFamily="2" charset="-122"/>
              </a:rPr>
              <a:t>LinkSet</a:t>
            </a:r>
            <a:r>
              <a:rPr lang="en-US" altLang="zh-CN" dirty="0">
                <a:latin typeface="华文中宋" panose="02010600040101010101" pitchFamily="2" charset="-122"/>
                <a:ea typeface="华文中宋" panose="02010600040101010101" pitchFamily="2" charset="-122"/>
              </a:rPr>
              <a:t>; </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870131610"/>
      </p:ext>
    </p:extLst>
  </p:cSld>
  <p:clrMapOvr>
    <a:masterClrMapping/>
  </p:clrMapOvr>
</p:sld>
</file>

<file path=ppt/theme/theme1.xml><?xml version="1.0" encoding="utf-8"?>
<a:theme xmlns:a="http://schemas.openxmlformats.org/drawingml/2006/main" name="2_ayzhou.thmx.">
  <a:themeElements>
    <a:clrScheme name="">
      <a:dk1>
        <a:srgbClr val="555555"/>
      </a:dk1>
      <a:lt1>
        <a:srgbClr val="F9F9F9"/>
      </a:lt1>
      <a:dk2>
        <a:srgbClr val="775F55"/>
      </a:dk2>
      <a:lt2>
        <a:srgbClr val="EBDDC3"/>
      </a:lt2>
      <a:accent1>
        <a:srgbClr val="94B6D2"/>
      </a:accent1>
      <a:accent2>
        <a:srgbClr val="DD8047"/>
      </a:accent2>
      <a:accent3>
        <a:srgbClr val="FBFBFB"/>
      </a:accent3>
      <a:accent4>
        <a:srgbClr val="474747"/>
      </a:accent4>
      <a:accent5>
        <a:srgbClr val="C8D7E5"/>
      </a:accent5>
      <a:accent6>
        <a:srgbClr val="C8733F"/>
      </a:accent6>
      <a:hlink>
        <a:srgbClr val="F7B615"/>
      </a:hlink>
      <a:folHlink>
        <a:srgbClr val="704404"/>
      </a:folHlink>
    </a:clrScheme>
    <a:fontScheme name="ayzhou.thmx.">
      <a:majorFont>
        <a:latin typeface="Tw Cen MT"/>
        <a:ea typeface="华文仿宋"/>
        <a:cs typeface=""/>
      </a:majorFont>
      <a:minorFont>
        <a:latin typeface="Tw Cen MT"/>
        <a:ea typeface="华文仿宋"/>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555555"/>
      </a:dk1>
      <a:lt1>
        <a:srgbClr val="F9F9F9"/>
      </a:lt1>
      <a:dk2>
        <a:srgbClr val="775F55"/>
      </a:dk2>
      <a:lt2>
        <a:srgbClr val="EBDDC3"/>
      </a:lt2>
      <a:accent1>
        <a:srgbClr val="94B6D2"/>
      </a:accent1>
      <a:accent2>
        <a:srgbClr val="DD8047"/>
      </a:accent2>
      <a:accent3>
        <a:srgbClr val="FBFBFB"/>
      </a:accent3>
      <a:accent4>
        <a:srgbClr val="474747"/>
      </a:accent4>
      <a:accent5>
        <a:srgbClr val="C8D7E5"/>
      </a:accent5>
      <a:accent6>
        <a:srgbClr val="C8733F"/>
      </a:accent6>
      <a:hlink>
        <a:srgbClr val="F7B615"/>
      </a:hlink>
      <a:folHlink>
        <a:srgbClr val="704404"/>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18511</TotalTime>
  <Pages>0</Pages>
  <Words>4778</Words>
  <Characters>0</Characters>
  <Application>Microsoft Office PowerPoint</Application>
  <DocSecurity>0</DocSecurity>
  <PresentationFormat>全屏显示(4:3)</PresentationFormat>
  <Lines>0</Lines>
  <Paragraphs>820</Paragraphs>
  <Slides>67</Slides>
  <Notes>10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67</vt:i4>
      </vt:variant>
    </vt:vector>
  </HeadingPairs>
  <TitlesOfParts>
    <vt:vector size="78" baseType="lpstr">
      <vt:lpstr>Tw Cen MT</vt:lpstr>
      <vt:lpstr>Cambria Math</vt:lpstr>
      <vt:lpstr>Arial</vt:lpstr>
      <vt:lpstr>Times New Roman</vt:lpstr>
      <vt:lpstr>Wingdings</vt:lpstr>
      <vt:lpstr>华文中宋</vt:lpstr>
      <vt:lpstr>华文新魏</vt:lpstr>
      <vt:lpstr>黑体</vt:lpstr>
      <vt:lpstr>微软雅黑</vt:lpstr>
      <vt:lpstr>Wingdings 2</vt:lpstr>
      <vt:lpstr>2_ayzhou.thmx.</vt:lpstr>
      <vt:lpstr>PowerPoint 演示文稿</vt:lpstr>
      <vt:lpstr>内容回顾</vt:lpstr>
      <vt:lpstr>内容概要</vt:lpstr>
      <vt:lpstr>集合的概念</vt:lpstr>
      <vt:lpstr>集合：抽象数据类型</vt:lpstr>
      <vt:lpstr>内容概要</vt:lpstr>
      <vt:lpstr>集合的存储表示</vt:lpstr>
      <vt:lpstr>集合的存储表示</vt:lpstr>
      <vt:lpstr>集合的链表表示</vt:lpstr>
      <vt:lpstr>集合的链表表示</vt:lpstr>
      <vt:lpstr>集合的运算</vt:lpstr>
      <vt:lpstr>内容概要</vt:lpstr>
      <vt:lpstr>字典：基本概念</vt:lpstr>
      <vt:lpstr>字典：基本概念</vt:lpstr>
      <vt:lpstr>字典：基本概念</vt:lpstr>
      <vt:lpstr>字典：抽象数据类型</vt:lpstr>
      <vt:lpstr>字典：抽象数据类型</vt:lpstr>
      <vt:lpstr>内容概要</vt:lpstr>
      <vt:lpstr>字典的顺序表示</vt:lpstr>
      <vt:lpstr>字典的顺序表示：检索运算</vt:lpstr>
      <vt:lpstr>字典的顺序表示：检索运算</vt:lpstr>
      <vt:lpstr>字典的顺序表示：检索运算</vt:lpstr>
      <vt:lpstr>有序顺序表与二分法检索</vt:lpstr>
      <vt:lpstr>有序顺序表与二分法检索</vt:lpstr>
      <vt:lpstr>二分法检索示例</vt:lpstr>
      <vt:lpstr>二分法检索示例</vt:lpstr>
      <vt:lpstr>二分检索法算法实现</vt:lpstr>
      <vt:lpstr>二分检索法：性能分析</vt:lpstr>
      <vt:lpstr>二分检索法：性能分析</vt:lpstr>
      <vt:lpstr>二分检索法：性能分析</vt:lpstr>
      <vt:lpstr>思考题</vt:lpstr>
      <vt:lpstr>内容概要</vt:lpstr>
      <vt:lpstr>字典的散列表示</vt:lpstr>
      <vt:lpstr>字典的散列表示</vt:lpstr>
      <vt:lpstr>字典的散列表示：散列函数</vt:lpstr>
      <vt:lpstr>字典的散列表示：散列函数</vt:lpstr>
      <vt:lpstr>字典的散列表示：散列函数</vt:lpstr>
      <vt:lpstr>字典的散列表示：散列函数</vt:lpstr>
      <vt:lpstr>字典的散列表示：散列函数</vt:lpstr>
      <vt:lpstr>字典的散列表示：散列函数</vt:lpstr>
      <vt:lpstr>字典的散列表示：碰撞处理</vt:lpstr>
      <vt:lpstr>字典的散列表示：碰撞处理</vt:lpstr>
      <vt:lpstr>字典的散列表示：碰撞处理</vt:lpstr>
      <vt:lpstr>字典的散列表示：碰撞处理</vt:lpstr>
      <vt:lpstr>字典的散列表示：碰撞处理</vt:lpstr>
      <vt:lpstr>字典的检索</vt:lpstr>
      <vt:lpstr>开地址法散列表的存储实现</vt:lpstr>
      <vt:lpstr>字典检索</vt:lpstr>
      <vt:lpstr>散列表插入</vt:lpstr>
      <vt:lpstr>开地址法散列表讨论</vt:lpstr>
      <vt:lpstr>冲突处理：拉链法</vt:lpstr>
      <vt:lpstr>拉链法示例</vt:lpstr>
      <vt:lpstr>拉链法示例</vt:lpstr>
      <vt:lpstr>拉链法</vt:lpstr>
      <vt:lpstr>补充</vt:lpstr>
      <vt:lpstr>磁盘与文件</vt:lpstr>
      <vt:lpstr>访问外存</vt:lpstr>
      <vt:lpstr>文件读写</vt:lpstr>
      <vt:lpstr>文件与逻辑记录</vt:lpstr>
      <vt:lpstr>散列文件</vt:lpstr>
      <vt:lpstr>散列文件</vt:lpstr>
      <vt:lpstr>散列文件</vt:lpstr>
      <vt:lpstr>散列文件的检索</vt:lpstr>
      <vt:lpstr>散列文件的插入</vt:lpstr>
      <vt:lpstr>散列文件</vt:lpstr>
      <vt:lpstr>总结</vt:lpstr>
      <vt:lpstr>PowerPoint 演示文稿</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大数据时代的 若干数据管理和分析问题</dc:title>
  <dc:creator>Aoying Zhou</dc:creator>
  <cp:lastModifiedBy>宇英</cp:lastModifiedBy>
  <cp:revision>1277</cp:revision>
  <dcterms:created xsi:type="dcterms:W3CDTF">2012-05-22T06:24:00Z</dcterms:created>
  <dcterms:modified xsi:type="dcterms:W3CDTF">2021-11-02T13:58:18Z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2052-9.1.0.4280</vt:lpwstr>
  </property>
</Properties>
</file>